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5"/>
  </p:notesMasterIdLst>
  <p:sldIdLst>
    <p:sldId id="256" r:id="rId3"/>
    <p:sldId id="266" r:id="rId4"/>
    <p:sldId id="257" r:id="rId5"/>
    <p:sldId id="265" r:id="rId6"/>
    <p:sldId id="267" r:id="rId7"/>
    <p:sldId id="268" r:id="rId8"/>
    <p:sldId id="269" r:id="rId9"/>
    <p:sldId id="270" r:id="rId10"/>
    <p:sldId id="271" r:id="rId11"/>
    <p:sldId id="273" r:id="rId12"/>
    <p:sldId id="275" r:id="rId13"/>
    <p:sldId id="27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E4E8EA"/>
    <a:srgbClr val="3A8AB2"/>
    <a:srgbClr val="E4E7EA"/>
    <a:srgbClr val="E3E7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36"/>
    <p:restoredTop sz="94676"/>
  </p:normalViewPr>
  <p:slideViewPr>
    <p:cSldViewPr snapToGrid="0">
      <p:cViewPr varScale="1">
        <p:scale>
          <a:sx n="101" d="100"/>
          <a:sy n="101" d="100"/>
        </p:scale>
        <p:origin x="6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B470C-F42F-7F4B-9AD3-19C6F59B6A21}" type="datetimeFigureOut">
              <a:rPr lang="en-US" smtClean="0"/>
              <a:t>6/26/23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97BCA-48FA-AF49-B26E-915F2D2422E0}" type="slidenum">
              <a:rPr lang="en-US" smtClean="0"/>
              <a:t>‹#›</a:t>
            </a:fld>
            <a:endParaRPr lang="en-US"/>
          </a:p>
        </p:txBody>
      </p:sp>
    </p:spTree>
    <p:extLst>
      <p:ext uri="{BB962C8B-B14F-4D97-AF65-F5344CB8AC3E}">
        <p14:creationId xmlns:p14="http://schemas.microsoft.com/office/powerpoint/2010/main" val="220569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2</a:t>
            </a:fld>
            <a:endParaRPr lang="en-US"/>
          </a:p>
        </p:txBody>
      </p:sp>
    </p:spTree>
    <p:extLst>
      <p:ext uri="{BB962C8B-B14F-4D97-AF65-F5344CB8AC3E}">
        <p14:creationId xmlns:p14="http://schemas.microsoft.com/office/powerpoint/2010/main" val="104481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3</a:t>
            </a:fld>
            <a:endParaRPr lang="en-US"/>
          </a:p>
        </p:txBody>
      </p:sp>
    </p:spTree>
    <p:extLst>
      <p:ext uri="{BB962C8B-B14F-4D97-AF65-F5344CB8AC3E}">
        <p14:creationId xmlns:p14="http://schemas.microsoft.com/office/powerpoint/2010/main" val="3494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6/26/23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50312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6/26/23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126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6/26/23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87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A733-8A5E-746F-83DA-BEF3286D5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6D011-68CB-6BCB-2F5C-295A5684C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C320B-3B3A-9077-0F02-4751C690B755}"/>
              </a:ext>
            </a:extLst>
          </p:cNvPr>
          <p:cNvSpPr>
            <a:spLocks noGrp="1"/>
          </p:cNvSpPr>
          <p:nvPr>
            <p:ph type="dt" sz="half" idx="10"/>
          </p:nvPr>
        </p:nvSpPr>
        <p:spPr/>
        <p:txBody>
          <a:bodyPr/>
          <a:lstStyle/>
          <a:p>
            <a:fld id="{12241623-A064-4BED-B073-BA4D61433402}" type="datetime1">
              <a:rPr lang="en-US" smtClean="0"/>
              <a:t>6/26/23</a:t>
            </a:fld>
            <a:endParaRPr lang="en-US" dirty="0"/>
          </a:p>
        </p:txBody>
      </p:sp>
      <p:sp>
        <p:nvSpPr>
          <p:cNvPr id="5" name="Footer Placeholder 4">
            <a:extLst>
              <a:ext uri="{FF2B5EF4-FFF2-40B4-BE49-F238E27FC236}">
                <a16:creationId xmlns:a16="http://schemas.microsoft.com/office/drawing/2014/main" id="{A016574F-A40A-F3EB-1B5A-B2BF80AC22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A430BD-2C60-D9E1-91D2-10B7EED792D3}"/>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9038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15F5-5462-DF8A-AC75-4BBD7C0283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1EDC1F-B317-2DC7-3859-56329DC3DC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26FCA-07B4-0719-DD70-5C45A510E412}"/>
              </a:ext>
            </a:extLst>
          </p:cNvPr>
          <p:cNvSpPr>
            <a:spLocks noGrp="1"/>
          </p:cNvSpPr>
          <p:nvPr>
            <p:ph type="dt" sz="half" idx="10"/>
          </p:nvPr>
        </p:nvSpPr>
        <p:spPr/>
        <p:txBody>
          <a:bodyPr/>
          <a:lstStyle/>
          <a:p>
            <a:fld id="{22F3E5F3-28EE-488F-BD53-B744C06C3DEC}" type="datetime1">
              <a:rPr lang="en-US" smtClean="0"/>
              <a:t>6/26/23</a:t>
            </a:fld>
            <a:endParaRPr lang="en-US" dirty="0"/>
          </a:p>
        </p:txBody>
      </p:sp>
      <p:sp>
        <p:nvSpPr>
          <p:cNvPr id="5" name="Footer Placeholder 4">
            <a:extLst>
              <a:ext uri="{FF2B5EF4-FFF2-40B4-BE49-F238E27FC236}">
                <a16:creationId xmlns:a16="http://schemas.microsoft.com/office/drawing/2014/main" id="{D917FE4F-DAD5-168C-EA16-2A4000ED3F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A36EBB-9C58-773E-A78B-3E086480C501}"/>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415717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2EF2-C7ED-1B86-09C6-2446040B78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A05691-68A1-F8C4-6CE9-5580E40E8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A23726-3F3A-C360-64A4-12911042FBC9}"/>
              </a:ext>
            </a:extLst>
          </p:cNvPr>
          <p:cNvSpPr>
            <a:spLocks noGrp="1"/>
          </p:cNvSpPr>
          <p:nvPr>
            <p:ph type="dt" sz="half" idx="10"/>
          </p:nvPr>
        </p:nvSpPr>
        <p:spPr/>
        <p:txBody>
          <a:bodyPr/>
          <a:lstStyle/>
          <a:p>
            <a:fld id="{E72EB70D-CD01-44DA-83B3-8FEB3383D307}" type="datetime1">
              <a:rPr lang="en-US" smtClean="0"/>
              <a:t>6/26/23</a:t>
            </a:fld>
            <a:endParaRPr lang="en-US" dirty="0"/>
          </a:p>
        </p:txBody>
      </p:sp>
      <p:sp>
        <p:nvSpPr>
          <p:cNvPr id="5" name="Footer Placeholder 4">
            <a:extLst>
              <a:ext uri="{FF2B5EF4-FFF2-40B4-BE49-F238E27FC236}">
                <a16:creationId xmlns:a16="http://schemas.microsoft.com/office/drawing/2014/main" id="{023DB05F-3BCD-731F-60B0-CDE43C020A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ADD0E7-99D7-0534-0AF8-C4D487B177BA}"/>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2711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BAB3-67D9-D2A0-421F-723DC07384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282932-A397-246D-62AC-5F2B81E4CF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45CFCC-9DF5-D759-2691-C2B4B806E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3D41D-001F-4A72-87F5-A05277342C0E}"/>
              </a:ext>
            </a:extLst>
          </p:cNvPr>
          <p:cNvSpPr>
            <a:spLocks noGrp="1"/>
          </p:cNvSpPr>
          <p:nvPr>
            <p:ph type="dt" sz="half" idx="10"/>
          </p:nvPr>
        </p:nvSpPr>
        <p:spPr/>
        <p:txBody>
          <a:bodyPr/>
          <a:lstStyle/>
          <a:p>
            <a:fld id="{D0158CFD-9357-46BE-A189-D637A67C8730}" type="datetime1">
              <a:rPr lang="en-US" smtClean="0"/>
              <a:t>6/26/23</a:t>
            </a:fld>
            <a:endParaRPr lang="en-US" dirty="0"/>
          </a:p>
        </p:txBody>
      </p:sp>
      <p:sp>
        <p:nvSpPr>
          <p:cNvPr id="6" name="Footer Placeholder 5">
            <a:extLst>
              <a:ext uri="{FF2B5EF4-FFF2-40B4-BE49-F238E27FC236}">
                <a16:creationId xmlns:a16="http://schemas.microsoft.com/office/drawing/2014/main" id="{BC7C621C-E107-68F4-A047-B668969A6B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54409A-852E-36B6-8B93-7B3784441502}"/>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68424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F480-DC9D-CBAF-FBC9-93D069A16A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096245-6EF1-C3D0-88EA-3774E89E3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31B6A-E282-B1E6-2578-D227932D15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B91896-19B8-57D1-AFF4-FF4660DE9F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726D9-578D-0128-8A0B-BCEB9048B1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71FAE0-9E65-A5ED-25E9-69DD885CA056}"/>
              </a:ext>
            </a:extLst>
          </p:cNvPr>
          <p:cNvSpPr>
            <a:spLocks noGrp="1"/>
          </p:cNvSpPr>
          <p:nvPr>
            <p:ph type="dt" sz="half" idx="10"/>
          </p:nvPr>
        </p:nvSpPr>
        <p:spPr/>
        <p:txBody>
          <a:bodyPr/>
          <a:lstStyle/>
          <a:p>
            <a:fld id="{7B4742EE-B331-4632-BD10-A82FED6B6FC0}" type="datetime1">
              <a:rPr lang="en-US" smtClean="0"/>
              <a:t>6/26/23</a:t>
            </a:fld>
            <a:endParaRPr lang="en-US" dirty="0"/>
          </a:p>
        </p:txBody>
      </p:sp>
      <p:sp>
        <p:nvSpPr>
          <p:cNvPr id="8" name="Footer Placeholder 7">
            <a:extLst>
              <a:ext uri="{FF2B5EF4-FFF2-40B4-BE49-F238E27FC236}">
                <a16:creationId xmlns:a16="http://schemas.microsoft.com/office/drawing/2014/main" id="{D8AB1BB3-5B84-0950-3CE7-8F91F79844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9DF214E-AD36-7CFC-0A0F-6D6E550F6B7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20291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5A31-05A6-94F9-E340-5A2F67ECC6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A8593F-3D7F-91E1-F3A0-41113217D114}"/>
              </a:ext>
            </a:extLst>
          </p:cNvPr>
          <p:cNvSpPr>
            <a:spLocks noGrp="1"/>
          </p:cNvSpPr>
          <p:nvPr>
            <p:ph type="dt" sz="half" idx="10"/>
          </p:nvPr>
        </p:nvSpPr>
        <p:spPr/>
        <p:txBody>
          <a:bodyPr/>
          <a:lstStyle/>
          <a:p>
            <a:fld id="{451BA835-D13F-49F4-8F11-5D576AC65FAD}" type="datetime1">
              <a:rPr lang="en-US" smtClean="0"/>
              <a:t>6/26/23</a:t>
            </a:fld>
            <a:endParaRPr lang="en-US" dirty="0"/>
          </a:p>
        </p:txBody>
      </p:sp>
      <p:sp>
        <p:nvSpPr>
          <p:cNvPr id="4" name="Footer Placeholder 3">
            <a:extLst>
              <a:ext uri="{FF2B5EF4-FFF2-40B4-BE49-F238E27FC236}">
                <a16:creationId xmlns:a16="http://schemas.microsoft.com/office/drawing/2014/main" id="{B2D9C1B9-4361-78A5-B17E-66583D585B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61BBE1E-938B-FE69-A774-BACECD098190}"/>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85875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BC9C26-8B0B-F87C-3515-3492F34B7DCE}"/>
              </a:ext>
            </a:extLst>
          </p:cNvPr>
          <p:cNvSpPr>
            <a:spLocks noGrp="1"/>
          </p:cNvSpPr>
          <p:nvPr>
            <p:ph type="dt" sz="half" idx="10"/>
          </p:nvPr>
        </p:nvSpPr>
        <p:spPr/>
        <p:txBody>
          <a:bodyPr/>
          <a:lstStyle/>
          <a:p>
            <a:fld id="{ADBD1799-ACB5-4CB2-86A2-5C574F1C8706}" type="datetime1">
              <a:rPr lang="en-US" smtClean="0"/>
              <a:t>6/26/23</a:t>
            </a:fld>
            <a:endParaRPr lang="en-US" dirty="0"/>
          </a:p>
        </p:txBody>
      </p:sp>
      <p:sp>
        <p:nvSpPr>
          <p:cNvPr id="3" name="Footer Placeholder 2">
            <a:extLst>
              <a:ext uri="{FF2B5EF4-FFF2-40B4-BE49-F238E27FC236}">
                <a16:creationId xmlns:a16="http://schemas.microsoft.com/office/drawing/2014/main" id="{953E38A8-CA36-5018-F3DD-1822178306E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4513E3F-3B0A-A20D-5BA7-F1B06E1FC707}"/>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408269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F648-30B4-707A-2830-E18661B80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1B7641-F3C4-17D7-68EC-8DF31312C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1053C8-A5F0-9C49-278B-DC56B5B1C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2C044-D43C-35D5-E575-72CF524A29EE}"/>
              </a:ext>
            </a:extLst>
          </p:cNvPr>
          <p:cNvSpPr>
            <a:spLocks noGrp="1"/>
          </p:cNvSpPr>
          <p:nvPr>
            <p:ph type="dt" sz="half" idx="10"/>
          </p:nvPr>
        </p:nvSpPr>
        <p:spPr/>
        <p:txBody>
          <a:bodyPr/>
          <a:lstStyle/>
          <a:p>
            <a:fld id="{ED5DD0D6-7A82-473E-879B-C6ECD6CCCFEC}" type="datetime1">
              <a:rPr lang="en-US" smtClean="0"/>
              <a:t>6/26/23</a:t>
            </a:fld>
            <a:endParaRPr lang="en-US" dirty="0"/>
          </a:p>
        </p:txBody>
      </p:sp>
      <p:sp>
        <p:nvSpPr>
          <p:cNvPr id="6" name="Footer Placeholder 5">
            <a:extLst>
              <a:ext uri="{FF2B5EF4-FFF2-40B4-BE49-F238E27FC236}">
                <a16:creationId xmlns:a16="http://schemas.microsoft.com/office/drawing/2014/main" id="{DF164DD3-2C60-2DB8-6DDC-713850D40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C85B29-A19E-1BBD-0A1E-6B0CBB1B4952}"/>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2888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6/26/23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35798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21AD-265E-BBCA-F134-D0B64CDF6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E010F1-10A5-E8E0-24F4-03A921A858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D4ECD8-41FD-5BD0-6EE3-677A8BF8C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A52281-9161-22D4-CD37-4680FB8AB626}"/>
              </a:ext>
            </a:extLst>
          </p:cNvPr>
          <p:cNvSpPr>
            <a:spLocks noGrp="1"/>
          </p:cNvSpPr>
          <p:nvPr>
            <p:ph type="dt" sz="half" idx="10"/>
          </p:nvPr>
        </p:nvSpPr>
        <p:spPr/>
        <p:txBody>
          <a:bodyPr/>
          <a:lstStyle/>
          <a:p>
            <a:fld id="{D4605E03-BC17-41A7-854C-DFAB672737DC}" type="datetime1">
              <a:rPr lang="en-US" smtClean="0"/>
              <a:t>6/26/23</a:t>
            </a:fld>
            <a:endParaRPr lang="en-US" dirty="0"/>
          </a:p>
        </p:txBody>
      </p:sp>
      <p:sp>
        <p:nvSpPr>
          <p:cNvPr id="6" name="Footer Placeholder 5">
            <a:extLst>
              <a:ext uri="{FF2B5EF4-FFF2-40B4-BE49-F238E27FC236}">
                <a16:creationId xmlns:a16="http://schemas.microsoft.com/office/drawing/2014/main" id="{11EDA070-97C2-8720-0EAE-C641B433D9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34D887-EC88-DDAC-2BCA-ABDA1CB34AF6}"/>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39581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68B8-87FF-7DA8-8688-334FC81C9A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5B3A92-D355-A35D-048A-F78427AD0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E6657-DEA9-3836-FD79-02A33EE4CBD3}"/>
              </a:ext>
            </a:extLst>
          </p:cNvPr>
          <p:cNvSpPr>
            <a:spLocks noGrp="1"/>
          </p:cNvSpPr>
          <p:nvPr>
            <p:ph type="dt" sz="half" idx="10"/>
          </p:nvPr>
        </p:nvSpPr>
        <p:spPr/>
        <p:txBody>
          <a:bodyPr/>
          <a:lstStyle/>
          <a:p>
            <a:fld id="{6F86ED0C-1DA7-41F0-94CF-6218B1FEDFF1}" type="datetime1">
              <a:rPr lang="en-US" smtClean="0"/>
              <a:t>6/26/23</a:t>
            </a:fld>
            <a:endParaRPr lang="en-US" dirty="0"/>
          </a:p>
        </p:txBody>
      </p:sp>
      <p:sp>
        <p:nvSpPr>
          <p:cNvPr id="5" name="Footer Placeholder 4">
            <a:extLst>
              <a:ext uri="{FF2B5EF4-FFF2-40B4-BE49-F238E27FC236}">
                <a16:creationId xmlns:a16="http://schemas.microsoft.com/office/drawing/2014/main" id="{813F9EEA-2571-E4C4-6D65-D5342B32D9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17C527-7C66-734C-362F-D8BA14823549}"/>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6116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27EEDA-ECAA-2B5A-410B-9FB7DD740C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431037-CD17-CAA1-572F-C075D36958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4080C-1073-C4E3-1B02-D4DEE946FBD5}"/>
              </a:ext>
            </a:extLst>
          </p:cNvPr>
          <p:cNvSpPr>
            <a:spLocks noGrp="1"/>
          </p:cNvSpPr>
          <p:nvPr>
            <p:ph type="dt" sz="half" idx="10"/>
          </p:nvPr>
        </p:nvSpPr>
        <p:spPr/>
        <p:txBody>
          <a:bodyPr/>
          <a:lstStyle/>
          <a:p>
            <a:fld id="{EECF02AB-6034-4B88-BC5A-7C17CB0EF809}" type="datetime1">
              <a:rPr lang="en-US" smtClean="0"/>
              <a:t>6/26/23</a:t>
            </a:fld>
            <a:endParaRPr lang="en-US" dirty="0"/>
          </a:p>
        </p:txBody>
      </p:sp>
      <p:sp>
        <p:nvSpPr>
          <p:cNvPr id="5" name="Footer Placeholder 4">
            <a:extLst>
              <a:ext uri="{FF2B5EF4-FFF2-40B4-BE49-F238E27FC236}">
                <a16:creationId xmlns:a16="http://schemas.microsoft.com/office/drawing/2014/main" id="{972FEE65-8921-C002-F210-234A2245F0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0A6D88-A7A5-8BCE-C02F-93E793D0E370}"/>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38573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6/26/23</a:t>
            </a:fld>
            <a:endParaRPr lang="en-US" dirty="0"/>
          </a:p>
        </p:txBody>
      </p:sp>
    </p:spTree>
    <p:extLst>
      <p:ext uri="{BB962C8B-B14F-4D97-AF65-F5344CB8AC3E}">
        <p14:creationId xmlns:p14="http://schemas.microsoft.com/office/powerpoint/2010/main" val="3513329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6/26/23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5368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6/26/23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645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6/26/23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1385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6/26/23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3409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6/26/23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13966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6/26/23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03957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6/26/23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78413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200884-BF8E-16DF-8F6A-BE8BC1087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5B0534-E546-D6CB-0650-DCB94BB89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FCDA5-06ED-811B-6D57-7DA79B1847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08324-A84C-4A45-93B6-78D079CCE772}" type="datetime1">
              <a:rPr lang="en-US" smtClean="0"/>
              <a:t>6/26/23</a:t>
            </a:fld>
            <a:endParaRPr lang="en-US" dirty="0"/>
          </a:p>
        </p:txBody>
      </p:sp>
      <p:sp>
        <p:nvSpPr>
          <p:cNvPr id="5" name="Footer Placeholder 4">
            <a:extLst>
              <a:ext uri="{FF2B5EF4-FFF2-40B4-BE49-F238E27FC236}">
                <a16:creationId xmlns:a16="http://schemas.microsoft.com/office/drawing/2014/main" id="{62B66CA5-F60D-36AF-6CDD-F490725334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8D4F035-9CE4-3DB4-8C6A-5C10809F6C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525788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1.wdp"/><Relationship Id="rId7"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31.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microsoft.com/office/2007/relationships/hdphoto" Target="../media/hdphoto1.wdp"/><Relationship Id="rId7" Type="http://schemas.openxmlformats.org/officeDocument/2006/relationships/image" Target="../media/image10.svg"/><Relationship Id="rId12"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9.png"/><Relationship Id="rId11" Type="http://schemas.openxmlformats.org/officeDocument/2006/relationships/image" Target="../media/image15.svg"/><Relationship Id="rId5" Type="http://schemas.openxmlformats.org/officeDocument/2006/relationships/image" Target="../media/image26.png"/><Relationship Id="rId10" Type="http://schemas.openxmlformats.org/officeDocument/2006/relationships/image" Target="../media/image14.png"/><Relationship Id="rId4" Type="http://schemas.openxmlformats.org/officeDocument/2006/relationships/image" Target="../media/image31.png"/><Relationship Id="rId9" Type="http://schemas.openxmlformats.org/officeDocument/2006/relationships/image" Target="../media/image13.sv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13.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hyperlink" Target="https://www.mathworks.com/help/images/ref/deconvwnr.html#d124e64132" TargetMode="External"/><Relationship Id="rId3" Type="http://schemas.microsoft.com/office/2007/relationships/hdphoto" Target="../media/hdphoto1.wdp"/><Relationship Id="rId7" Type="http://schemas.openxmlformats.org/officeDocument/2006/relationships/hyperlink" Target="https://www.mathworks.com/help/images/ref/deconvwnr.html#d124e64110" TargetMode="External"/><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hyperlink" Target="https://www.mathworks.com/help/images/ref/deconvwnr.html#d124e64080" TargetMode="External"/><Relationship Id="rId5" Type="http://schemas.openxmlformats.org/officeDocument/2006/relationships/hyperlink" Target="https://www.mathworks.com/help/images/ref/deconvwnr.html#d124e64278" TargetMode="External"/><Relationship Id="rId10" Type="http://schemas.openxmlformats.org/officeDocument/2006/relationships/image" Target="../media/image24.png"/><Relationship Id="rId4" Type="http://schemas.openxmlformats.org/officeDocument/2006/relationships/hyperlink" Target="https://www.mathworks.com/help/images/ref/deconvwnr.html" TargetMode="External"/><Relationship Id="rId9" Type="http://schemas.openxmlformats.org/officeDocument/2006/relationships/hyperlink" Target="https://www.mathworks.com/help/images/deblurring-images-using-a-wiener-filter.html"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C2D7-BDC2-A099-20C2-58E689BA0592}"/>
              </a:ext>
            </a:extLst>
          </p:cNvPr>
          <p:cNvSpPr>
            <a:spLocks noGrp="1"/>
          </p:cNvSpPr>
          <p:nvPr>
            <p:ph type="ctrTitle"/>
          </p:nvPr>
        </p:nvSpPr>
        <p:spPr>
          <a:xfrm>
            <a:off x="6090045" y="1863725"/>
            <a:ext cx="5624118" cy="1984375"/>
          </a:xfrm>
        </p:spPr>
        <p:txBody>
          <a:bodyPr anchor="t">
            <a:normAutofit fontScale="90000"/>
          </a:bodyPr>
          <a:lstStyle/>
          <a:p>
            <a:pPr>
              <a:lnSpc>
                <a:spcPct val="100000"/>
              </a:lnSpc>
            </a:pPr>
            <a:r>
              <a:rPr lang="en-US" sz="4400" dirty="0">
                <a:solidFill>
                  <a:schemeClr val="tx1"/>
                </a:solidFill>
              </a:rPr>
              <a:t>Super-resolution motion deblurring</a:t>
            </a:r>
          </a:p>
        </p:txBody>
      </p:sp>
      <p:sp>
        <p:nvSpPr>
          <p:cNvPr id="3" name="Subtitle 2">
            <a:extLst>
              <a:ext uri="{FF2B5EF4-FFF2-40B4-BE49-F238E27FC236}">
                <a16:creationId xmlns:a16="http://schemas.microsoft.com/office/drawing/2014/main" id="{A8BBA630-F040-ACA9-892C-5F6347D69535}"/>
              </a:ext>
            </a:extLst>
          </p:cNvPr>
          <p:cNvSpPr>
            <a:spLocks noGrp="1"/>
          </p:cNvSpPr>
          <p:nvPr>
            <p:ph type="subTitle" idx="1"/>
          </p:nvPr>
        </p:nvSpPr>
        <p:spPr>
          <a:xfrm>
            <a:off x="6096369" y="3272631"/>
            <a:ext cx="5617794" cy="2645569"/>
          </a:xfrm>
        </p:spPr>
        <p:txBody>
          <a:bodyPr anchor="t">
            <a:normAutofit/>
          </a:bodyPr>
          <a:lstStyle/>
          <a:p>
            <a:pPr>
              <a:lnSpc>
                <a:spcPct val="100000"/>
              </a:lnSpc>
              <a:spcBef>
                <a:spcPts val="0"/>
              </a:spcBef>
            </a:pPr>
            <a:r>
              <a:rPr lang="en-US" sz="2000" dirty="0"/>
              <a:t>Physics 305 Activity 1</a:t>
            </a:r>
          </a:p>
          <a:p>
            <a:pPr>
              <a:lnSpc>
                <a:spcPct val="100000"/>
              </a:lnSpc>
              <a:spcBef>
                <a:spcPts val="0"/>
              </a:spcBef>
            </a:pPr>
            <a:r>
              <a:rPr lang="en-US" sz="2000" dirty="0"/>
              <a:t>2</a:t>
            </a:r>
            <a:r>
              <a:rPr lang="en-US" sz="2000" baseline="30000" dirty="0"/>
              <a:t>nd</a:t>
            </a:r>
            <a:r>
              <a:rPr lang="en-US" sz="2000" dirty="0"/>
              <a:t> Sem AY 2022-2023</a:t>
            </a:r>
          </a:p>
          <a:p>
            <a:pPr>
              <a:lnSpc>
                <a:spcPct val="100000"/>
              </a:lnSpc>
              <a:spcBef>
                <a:spcPts val="0"/>
              </a:spcBef>
            </a:pPr>
            <a:endParaRPr lang="en-US" sz="2000" dirty="0"/>
          </a:p>
          <a:p>
            <a:pPr>
              <a:lnSpc>
                <a:spcPct val="100000"/>
              </a:lnSpc>
              <a:spcBef>
                <a:spcPts val="0"/>
              </a:spcBef>
            </a:pPr>
            <a:endParaRPr lang="en-US" sz="2000" dirty="0"/>
          </a:p>
          <a:p>
            <a:pPr>
              <a:lnSpc>
                <a:spcPct val="100000"/>
              </a:lnSpc>
              <a:spcBef>
                <a:spcPts val="0"/>
              </a:spcBef>
            </a:pPr>
            <a:r>
              <a:rPr lang="en-US" sz="2000" dirty="0"/>
              <a:t>Mark Jeremy G. Narag</a:t>
            </a:r>
          </a:p>
          <a:p>
            <a:pPr>
              <a:lnSpc>
                <a:spcPct val="100000"/>
              </a:lnSpc>
              <a:spcBef>
                <a:spcPts val="0"/>
              </a:spcBef>
            </a:pPr>
            <a:r>
              <a:rPr lang="en-US" sz="2000" dirty="0"/>
              <a:t>2014-64423</a:t>
            </a:r>
          </a:p>
          <a:p>
            <a:pPr>
              <a:lnSpc>
                <a:spcPct val="100000"/>
              </a:lnSpc>
              <a:spcBef>
                <a:spcPts val="0"/>
              </a:spcBef>
            </a:pPr>
            <a:r>
              <a:rPr lang="en-US" sz="2000" dirty="0"/>
              <a:t>PhD Physics</a:t>
            </a:r>
          </a:p>
          <a:p>
            <a:pPr>
              <a:lnSpc>
                <a:spcPct val="100000"/>
              </a:lnSpc>
              <a:spcBef>
                <a:spcPts val="0"/>
              </a:spcBef>
            </a:pPr>
            <a:endParaRPr lang="en-US" sz="2000" dirty="0"/>
          </a:p>
        </p:txBody>
      </p:sp>
      <p:pic>
        <p:nvPicPr>
          <p:cNvPr id="4" name="Picture 3" descr="Motion-blurred view of the city lights">
            <a:extLst>
              <a:ext uri="{FF2B5EF4-FFF2-40B4-BE49-F238E27FC236}">
                <a16:creationId xmlns:a16="http://schemas.microsoft.com/office/drawing/2014/main" id="{4286798B-6E62-BDF4-5D17-0780BFEC5595}"/>
              </a:ext>
            </a:extLst>
          </p:cNvPr>
          <p:cNvPicPr>
            <a:picLocks noChangeAspect="1"/>
          </p:cNvPicPr>
          <p:nvPr/>
        </p:nvPicPr>
        <p:blipFill rotWithShape="1">
          <a:blip r:embed="rId2"/>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Tree>
    <p:extLst>
      <p:ext uri="{BB962C8B-B14F-4D97-AF65-F5344CB8AC3E}">
        <p14:creationId xmlns:p14="http://schemas.microsoft.com/office/powerpoint/2010/main" val="1480283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4D08F-C741-B729-EA33-99E01721B554}"/>
              </a:ext>
            </a:extLst>
          </p:cNvPr>
          <p:cNvPicPr>
            <a:picLocks noChangeAspect="1"/>
          </p:cNvPicPr>
          <p:nvPr/>
        </p:nvPicPr>
        <p:blipFill rotWithShape="1">
          <a:blip r:embed="rId2"/>
          <a:srcRect t="734" b="1080"/>
          <a:stretch/>
        </p:blipFill>
        <p:spPr>
          <a:xfrm>
            <a:off x="727133" y="666000"/>
            <a:ext cx="10737734" cy="6192000"/>
          </a:xfrm>
          <a:prstGeom prst="rect">
            <a:avLst/>
          </a:prstGeom>
        </p:spPr>
      </p:pic>
      <p:pic>
        <p:nvPicPr>
          <p:cNvPr id="9" name="Picture 8">
            <a:extLst>
              <a:ext uri="{FF2B5EF4-FFF2-40B4-BE49-F238E27FC236}">
                <a16:creationId xmlns:a16="http://schemas.microsoft.com/office/drawing/2014/main" id="{02327BD2-FBE9-AEF7-1E31-1693460AB4EC}"/>
              </a:ext>
            </a:extLst>
          </p:cNvPr>
          <p:cNvPicPr>
            <a:picLocks noChangeAspect="1"/>
          </p:cNvPicPr>
          <p:nvPr/>
        </p:nvPicPr>
        <p:blipFill>
          <a:blip r:embed="rId3"/>
          <a:stretch>
            <a:fillRect/>
          </a:stretch>
        </p:blipFill>
        <p:spPr>
          <a:xfrm>
            <a:off x="864638" y="1687"/>
            <a:ext cx="1785498" cy="519768"/>
          </a:xfrm>
          <a:prstGeom prst="rect">
            <a:avLst/>
          </a:prstGeom>
        </p:spPr>
      </p:pic>
      <p:sp>
        <p:nvSpPr>
          <p:cNvPr id="11" name="Rectangle 10">
            <a:extLst>
              <a:ext uri="{FF2B5EF4-FFF2-40B4-BE49-F238E27FC236}">
                <a16:creationId xmlns:a16="http://schemas.microsoft.com/office/drawing/2014/main" id="{D6857B52-9285-AB71-3376-AEA22BACDADB}"/>
              </a:ext>
            </a:extLst>
          </p:cNvPr>
          <p:cNvSpPr/>
          <p:nvPr/>
        </p:nvSpPr>
        <p:spPr>
          <a:xfrm>
            <a:off x="2522151" y="1231900"/>
            <a:ext cx="3624649" cy="315830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19C8E90-F32F-9603-D2A6-F9E62712C562}"/>
              </a:ext>
            </a:extLst>
          </p:cNvPr>
          <p:cNvSpPr txBox="1"/>
          <p:nvPr/>
        </p:nvSpPr>
        <p:spPr>
          <a:xfrm>
            <a:off x="-13850" y="-7305"/>
            <a:ext cx="980088" cy="307777"/>
          </a:xfrm>
          <a:prstGeom prst="rect">
            <a:avLst/>
          </a:prstGeom>
          <a:noFill/>
        </p:spPr>
        <p:txBody>
          <a:bodyPr wrap="square">
            <a:spAutoFit/>
          </a:bodyPr>
          <a:lstStyle/>
          <a:p>
            <a:pPr algn="just"/>
            <a:r>
              <a:rPr lang="en-US" sz="1400" dirty="0">
                <a:latin typeface="Bahnschrift Light SemiCondensed" panose="020B0502040204020203" pitchFamily="34" charset="0"/>
              </a:rPr>
              <a:t>Reference:</a:t>
            </a:r>
          </a:p>
        </p:txBody>
      </p:sp>
      <p:sp>
        <p:nvSpPr>
          <p:cNvPr id="14" name="TextBox 13">
            <a:extLst>
              <a:ext uri="{FF2B5EF4-FFF2-40B4-BE49-F238E27FC236}">
                <a16:creationId xmlns:a16="http://schemas.microsoft.com/office/drawing/2014/main" id="{70FDF0FA-7D49-F58A-16FC-AD3BAF1EBC98}"/>
              </a:ext>
            </a:extLst>
          </p:cNvPr>
          <p:cNvSpPr txBox="1"/>
          <p:nvPr/>
        </p:nvSpPr>
        <p:spPr>
          <a:xfrm>
            <a:off x="8972276" y="-8792"/>
            <a:ext cx="3421378" cy="307777"/>
          </a:xfrm>
          <a:prstGeom prst="rect">
            <a:avLst/>
          </a:prstGeom>
          <a:noFill/>
        </p:spPr>
        <p:txBody>
          <a:bodyPr wrap="square">
            <a:spAutoFit/>
          </a:bodyPr>
          <a:lstStyle/>
          <a:p>
            <a:pPr algn="just"/>
            <a:r>
              <a:rPr lang="en-US" sz="1400" i="1" dirty="0">
                <a:highlight>
                  <a:srgbClr val="FFFF00"/>
                </a:highlight>
                <a:latin typeface="Bahnschrift Light SemiCondensed" panose="020B0502040204020203" pitchFamily="34" charset="0"/>
              </a:rPr>
              <a:t>Highlighted in yellow box is the best one yet.</a:t>
            </a:r>
          </a:p>
        </p:txBody>
      </p:sp>
      <p:cxnSp>
        <p:nvCxnSpPr>
          <p:cNvPr id="2" name="Straight Arrow Connector 1">
            <a:extLst>
              <a:ext uri="{FF2B5EF4-FFF2-40B4-BE49-F238E27FC236}">
                <a16:creationId xmlns:a16="http://schemas.microsoft.com/office/drawing/2014/main" id="{AA9E2A07-DFE7-D703-BADC-7718951FFC10}"/>
              </a:ext>
            </a:extLst>
          </p:cNvPr>
          <p:cNvCxnSpPr>
            <a:cxnSpLocks/>
          </p:cNvCxnSpPr>
          <p:nvPr/>
        </p:nvCxnSpPr>
        <p:spPr>
          <a:xfrm>
            <a:off x="647700" y="662734"/>
            <a:ext cx="0" cy="61952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40F4B38-C4FF-D12F-A6E0-10B81F138590}"/>
              </a:ext>
            </a:extLst>
          </p:cNvPr>
          <p:cNvCxnSpPr>
            <a:cxnSpLocks/>
          </p:cNvCxnSpPr>
          <p:nvPr/>
        </p:nvCxnSpPr>
        <p:spPr>
          <a:xfrm>
            <a:off x="730250" y="569636"/>
            <a:ext cx="10985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768194-8580-AD25-FE49-91880061D802}"/>
              </a:ext>
            </a:extLst>
          </p:cNvPr>
          <p:cNvSpPr txBox="1"/>
          <p:nvPr/>
        </p:nvSpPr>
        <p:spPr>
          <a:xfrm rot="16200000">
            <a:off x="-239552" y="3136612"/>
            <a:ext cx="1189729" cy="584775"/>
          </a:xfrm>
          <a:prstGeom prst="rect">
            <a:avLst/>
          </a:prstGeom>
          <a:noFill/>
        </p:spPr>
        <p:txBody>
          <a:bodyPr wrap="square" rtlCol="0">
            <a:spAutoFit/>
          </a:bodyPr>
          <a:lstStyle/>
          <a:p>
            <a:pPr algn="ctr"/>
            <a:r>
              <a:rPr lang="en-US" sz="3200" b="1" dirty="0">
                <a:solidFill>
                  <a:srgbClr val="FF0000"/>
                </a:solidFill>
                <a:latin typeface="Bahnschrift SemiBold Condensed" panose="020B0502040204020203" pitchFamily="34" charset="0"/>
              </a:rPr>
              <a:t>PSF</a:t>
            </a:r>
          </a:p>
        </p:txBody>
      </p:sp>
      <p:sp>
        <p:nvSpPr>
          <p:cNvPr id="6" name="TextBox 5">
            <a:extLst>
              <a:ext uri="{FF2B5EF4-FFF2-40B4-BE49-F238E27FC236}">
                <a16:creationId xmlns:a16="http://schemas.microsoft.com/office/drawing/2014/main" id="{128D89FA-20CB-0F0F-5B3C-F0065D6DF538}"/>
              </a:ext>
            </a:extLst>
          </p:cNvPr>
          <p:cNvSpPr txBox="1"/>
          <p:nvPr/>
        </p:nvSpPr>
        <p:spPr>
          <a:xfrm>
            <a:off x="5429250" y="6597"/>
            <a:ext cx="1333500" cy="584775"/>
          </a:xfrm>
          <a:prstGeom prst="rect">
            <a:avLst/>
          </a:prstGeom>
          <a:noFill/>
        </p:spPr>
        <p:txBody>
          <a:bodyPr wrap="square" rtlCol="0">
            <a:spAutoFit/>
          </a:bodyPr>
          <a:lstStyle/>
          <a:p>
            <a:pPr algn="ctr"/>
            <a:r>
              <a:rPr lang="en-US" sz="3200" b="1" dirty="0">
                <a:solidFill>
                  <a:srgbClr val="FF0000"/>
                </a:solidFill>
                <a:latin typeface="Bahnschrift SemiBold Condensed" panose="020B0502040204020203" pitchFamily="34" charset="0"/>
              </a:rPr>
              <a:t>NSR</a:t>
            </a:r>
          </a:p>
        </p:txBody>
      </p:sp>
    </p:spTree>
    <p:extLst>
      <p:ext uri="{BB962C8B-B14F-4D97-AF65-F5344CB8AC3E}">
        <p14:creationId xmlns:p14="http://schemas.microsoft.com/office/powerpoint/2010/main" val="4050455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tion-blurred view of the city lights">
            <a:extLst>
              <a:ext uri="{FF2B5EF4-FFF2-40B4-BE49-F238E27FC236}">
                <a16:creationId xmlns:a16="http://schemas.microsoft.com/office/drawing/2014/main" id="{6FCE2175-E831-6E7A-CE74-7AE9CBE6763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8" name="Rectangle 7">
            <a:extLst>
              <a:ext uri="{FF2B5EF4-FFF2-40B4-BE49-F238E27FC236}">
                <a16:creationId xmlns:a16="http://schemas.microsoft.com/office/drawing/2014/main" id="{1FAD5988-F176-561A-7C06-B52A90804382}"/>
              </a:ext>
            </a:extLst>
          </p:cNvPr>
          <p:cNvSpPr/>
          <p:nvPr/>
        </p:nvSpPr>
        <p:spPr>
          <a:xfrm>
            <a:off x="144379" y="295198"/>
            <a:ext cx="4888797" cy="6557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pic>
        <p:nvPicPr>
          <p:cNvPr id="4" name="Picture 3">
            <a:extLst>
              <a:ext uri="{FF2B5EF4-FFF2-40B4-BE49-F238E27FC236}">
                <a16:creationId xmlns:a16="http://schemas.microsoft.com/office/drawing/2014/main" id="{61FE83E0-4E13-40F4-A9B4-B156D8EAE847}"/>
              </a:ext>
            </a:extLst>
          </p:cNvPr>
          <p:cNvPicPr>
            <a:picLocks noChangeAspect="1"/>
          </p:cNvPicPr>
          <p:nvPr/>
        </p:nvPicPr>
        <p:blipFill>
          <a:blip r:embed="rId4"/>
          <a:stretch>
            <a:fillRect/>
          </a:stretch>
        </p:blipFill>
        <p:spPr>
          <a:xfrm>
            <a:off x="4119427" y="772776"/>
            <a:ext cx="7772400" cy="5312448"/>
          </a:xfrm>
          <a:prstGeom prst="rect">
            <a:avLst/>
          </a:prstGeom>
        </p:spPr>
      </p:pic>
      <p:pic>
        <p:nvPicPr>
          <p:cNvPr id="5" name="Picture 4">
            <a:extLst>
              <a:ext uri="{FF2B5EF4-FFF2-40B4-BE49-F238E27FC236}">
                <a16:creationId xmlns:a16="http://schemas.microsoft.com/office/drawing/2014/main" id="{226520DF-6909-AFBD-98BA-4F52E29C6FDF}"/>
              </a:ext>
            </a:extLst>
          </p:cNvPr>
          <p:cNvPicPr>
            <a:picLocks noChangeAspect="1"/>
          </p:cNvPicPr>
          <p:nvPr/>
        </p:nvPicPr>
        <p:blipFill>
          <a:blip r:embed="rId5"/>
          <a:stretch>
            <a:fillRect/>
          </a:stretch>
        </p:blipFill>
        <p:spPr>
          <a:xfrm>
            <a:off x="214236" y="902043"/>
            <a:ext cx="3905191" cy="1136822"/>
          </a:xfrm>
          <a:prstGeom prst="rect">
            <a:avLst/>
          </a:prstGeom>
        </p:spPr>
      </p:pic>
      <p:sp>
        <p:nvSpPr>
          <p:cNvPr id="6" name="TextBox 5">
            <a:extLst>
              <a:ext uri="{FF2B5EF4-FFF2-40B4-BE49-F238E27FC236}">
                <a16:creationId xmlns:a16="http://schemas.microsoft.com/office/drawing/2014/main" id="{C2953099-C66A-050A-56B6-642C6D1BE186}"/>
              </a:ext>
            </a:extLst>
          </p:cNvPr>
          <p:cNvSpPr txBox="1"/>
          <p:nvPr/>
        </p:nvSpPr>
        <p:spPr>
          <a:xfrm>
            <a:off x="214236" y="618887"/>
            <a:ext cx="1478640" cy="307777"/>
          </a:xfrm>
          <a:prstGeom prst="rect">
            <a:avLst/>
          </a:prstGeom>
          <a:noFill/>
        </p:spPr>
        <p:txBody>
          <a:bodyPr wrap="square">
            <a:spAutoFit/>
          </a:bodyPr>
          <a:lstStyle/>
          <a:p>
            <a:pPr algn="just"/>
            <a:r>
              <a:rPr lang="en-US" sz="1400" dirty="0">
                <a:latin typeface="Bahnschrift Light SemiCondensed" panose="020B0502040204020203" pitchFamily="34" charset="0"/>
              </a:rPr>
              <a:t>Blurred image:</a:t>
            </a:r>
          </a:p>
        </p:txBody>
      </p:sp>
      <p:sp>
        <p:nvSpPr>
          <p:cNvPr id="9" name="TextBox 8">
            <a:extLst>
              <a:ext uri="{FF2B5EF4-FFF2-40B4-BE49-F238E27FC236}">
                <a16:creationId xmlns:a16="http://schemas.microsoft.com/office/drawing/2014/main" id="{78B4548E-5D15-0BEF-19A7-C5764559AB57}"/>
              </a:ext>
            </a:extLst>
          </p:cNvPr>
          <p:cNvSpPr txBox="1"/>
          <p:nvPr/>
        </p:nvSpPr>
        <p:spPr>
          <a:xfrm>
            <a:off x="4119427" y="6075991"/>
            <a:ext cx="6168485" cy="276999"/>
          </a:xfrm>
          <a:prstGeom prst="rect">
            <a:avLst/>
          </a:prstGeom>
          <a:noFill/>
        </p:spPr>
        <p:txBody>
          <a:bodyPr wrap="square" rtlCol="0">
            <a:spAutoFit/>
          </a:bodyPr>
          <a:lstStyle/>
          <a:p>
            <a:r>
              <a:rPr lang="en-US" sz="1200" dirty="0"/>
              <a:t>Figure 5. Best reconstruction for PSF = 24-27 and NSR = 0.01-0.02</a:t>
            </a:r>
          </a:p>
        </p:txBody>
      </p:sp>
      <p:sp>
        <p:nvSpPr>
          <p:cNvPr id="10" name="TextBox 9">
            <a:extLst>
              <a:ext uri="{FF2B5EF4-FFF2-40B4-BE49-F238E27FC236}">
                <a16:creationId xmlns:a16="http://schemas.microsoft.com/office/drawing/2014/main" id="{E919439A-DDEE-59A3-A42E-9138434D00F8}"/>
              </a:ext>
            </a:extLst>
          </p:cNvPr>
          <p:cNvSpPr txBox="1"/>
          <p:nvPr/>
        </p:nvSpPr>
        <p:spPr>
          <a:xfrm>
            <a:off x="300172" y="2327628"/>
            <a:ext cx="3678703" cy="1569660"/>
          </a:xfrm>
          <a:prstGeom prst="rect">
            <a:avLst/>
          </a:prstGeom>
          <a:noFill/>
        </p:spPr>
        <p:txBody>
          <a:bodyPr wrap="square">
            <a:spAutoFit/>
          </a:bodyPr>
          <a:lstStyle/>
          <a:p>
            <a:pPr algn="just"/>
            <a:r>
              <a:rPr lang="en-US" sz="1600" dirty="0">
                <a:latin typeface="Bahnschrift Light SemiCondensed" panose="020B0502040204020203" pitchFamily="34" charset="0"/>
              </a:rPr>
              <a:t>Figure 5 shows the best reconstructed deblurred image that we found so far. Comparing to the original blurred image, although not perfect with some artifacts present, </a:t>
            </a:r>
            <a:r>
              <a:rPr lang="en-US" sz="1600" b="1" dirty="0">
                <a:latin typeface="Bahnschrift SemiBold" panose="020B0502040204020203" pitchFamily="34" charset="0"/>
              </a:rPr>
              <a:t>we were now able to read the letters!</a:t>
            </a:r>
            <a:r>
              <a:rPr lang="en-US" sz="1600" dirty="0">
                <a:latin typeface="Bahnschrift Light SemiCondensed" panose="020B0502040204020203" pitchFamily="34" charset="0"/>
              </a:rPr>
              <a:t> </a:t>
            </a:r>
          </a:p>
        </p:txBody>
      </p:sp>
      <p:pic>
        <p:nvPicPr>
          <p:cNvPr id="12" name="Graphic 11" descr="Dance outline">
            <a:extLst>
              <a:ext uri="{FF2B5EF4-FFF2-40B4-BE49-F238E27FC236}">
                <a16:creationId xmlns:a16="http://schemas.microsoft.com/office/drawing/2014/main" id="{13BE6F69-51E8-570E-9A07-8FD72AD101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6888" y="5161591"/>
            <a:ext cx="914400" cy="914400"/>
          </a:xfrm>
          <a:prstGeom prst="rect">
            <a:avLst/>
          </a:prstGeom>
        </p:spPr>
      </p:pic>
      <p:pic>
        <p:nvPicPr>
          <p:cNvPr id="16" name="Graphic 15" descr="Fireworks outline">
            <a:extLst>
              <a:ext uri="{FF2B5EF4-FFF2-40B4-BE49-F238E27FC236}">
                <a16:creationId xmlns:a16="http://schemas.microsoft.com/office/drawing/2014/main" id="{82921BAB-9601-C5D2-12D9-441B3E63C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28383" y="4065719"/>
            <a:ext cx="914400" cy="914400"/>
          </a:xfrm>
          <a:prstGeom prst="rect">
            <a:avLst/>
          </a:prstGeom>
        </p:spPr>
      </p:pic>
    </p:spTree>
    <p:extLst>
      <p:ext uri="{BB962C8B-B14F-4D97-AF65-F5344CB8AC3E}">
        <p14:creationId xmlns:p14="http://schemas.microsoft.com/office/powerpoint/2010/main" val="20354601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tion-blurred view of the city lights">
            <a:extLst>
              <a:ext uri="{FF2B5EF4-FFF2-40B4-BE49-F238E27FC236}">
                <a16:creationId xmlns:a16="http://schemas.microsoft.com/office/drawing/2014/main" id="{6FCE2175-E831-6E7A-CE74-7AE9CBE6763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8" name="Rectangle 7">
            <a:extLst>
              <a:ext uri="{FF2B5EF4-FFF2-40B4-BE49-F238E27FC236}">
                <a16:creationId xmlns:a16="http://schemas.microsoft.com/office/drawing/2014/main" id="{1FAD5988-F176-561A-7C06-B52A90804382}"/>
              </a:ext>
            </a:extLst>
          </p:cNvPr>
          <p:cNvSpPr/>
          <p:nvPr/>
        </p:nvSpPr>
        <p:spPr>
          <a:xfrm>
            <a:off x="144379" y="295198"/>
            <a:ext cx="4888797" cy="6557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pic>
        <p:nvPicPr>
          <p:cNvPr id="4" name="Picture 3">
            <a:extLst>
              <a:ext uri="{FF2B5EF4-FFF2-40B4-BE49-F238E27FC236}">
                <a16:creationId xmlns:a16="http://schemas.microsoft.com/office/drawing/2014/main" id="{61FE83E0-4E13-40F4-A9B4-B156D8EAE847}"/>
              </a:ext>
            </a:extLst>
          </p:cNvPr>
          <p:cNvPicPr>
            <a:picLocks noChangeAspect="1"/>
          </p:cNvPicPr>
          <p:nvPr/>
        </p:nvPicPr>
        <p:blipFill>
          <a:blip r:embed="rId4"/>
          <a:stretch>
            <a:fillRect/>
          </a:stretch>
        </p:blipFill>
        <p:spPr>
          <a:xfrm>
            <a:off x="4119427" y="772776"/>
            <a:ext cx="7772400" cy="5312448"/>
          </a:xfrm>
          <a:prstGeom prst="rect">
            <a:avLst/>
          </a:prstGeom>
        </p:spPr>
      </p:pic>
      <p:pic>
        <p:nvPicPr>
          <p:cNvPr id="5" name="Picture 4">
            <a:extLst>
              <a:ext uri="{FF2B5EF4-FFF2-40B4-BE49-F238E27FC236}">
                <a16:creationId xmlns:a16="http://schemas.microsoft.com/office/drawing/2014/main" id="{226520DF-6909-AFBD-98BA-4F52E29C6FDF}"/>
              </a:ext>
            </a:extLst>
          </p:cNvPr>
          <p:cNvPicPr>
            <a:picLocks noChangeAspect="1"/>
          </p:cNvPicPr>
          <p:nvPr/>
        </p:nvPicPr>
        <p:blipFill>
          <a:blip r:embed="rId5"/>
          <a:stretch>
            <a:fillRect/>
          </a:stretch>
        </p:blipFill>
        <p:spPr>
          <a:xfrm>
            <a:off x="214236" y="902043"/>
            <a:ext cx="3905191" cy="1136822"/>
          </a:xfrm>
          <a:prstGeom prst="rect">
            <a:avLst/>
          </a:prstGeom>
        </p:spPr>
      </p:pic>
      <p:sp>
        <p:nvSpPr>
          <p:cNvPr id="6" name="TextBox 5">
            <a:extLst>
              <a:ext uri="{FF2B5EF4-FFF2-40B4-BE49-F238E27FC236}">
                <a16:creationId xmlns:a16="http://schemas.microsoft.com/office/drawing/2014/main" id="{C2953099-C66A-050A-56B6-642C6D1BE186}"/>
              </a:ext>
            </a:extLst>
          </p:cNvPr>
          <p:cNvSpPr txBox="1"/>
          <p:nvPr/>
        </p:nvSpPr>
        <p:spPr>
          <a:xfrm>
            <a:off x="214236" y="618887"/>
            <a:ext cx="1478640" cy="307777"/>
          </a:xfrm>
          <a:prstGeom prst="rect">
            <a:avLst/>
          </a:prstGeom>
          <a:noFill/>
        </p:spPr>
        <p:txBody>
          <a:bodyPr wrap="square">
            <a:spAutoFit/>
          </a:bodyPr>
          <a:lstStyle/>
          <a:p>
            <a:pPr algn="just"/>
            <a:r>
              <a:rPr lang="en-US" sz="1400" dirty="0">
                <a:latin typeface="Bahnschrift Light SemiCondensed" panose="020B0502040204020203" pitchFamily="34" charset="0"/>
              </a:rPr>
              <a:t>Blurred image:</a:t>
            </a:r>
          </a:p>
        </p:txBody>
      </p:sp>
      <p:sp>
        <p:nvSpPr>
          <p:cNvPr id="9" name="TextBox 8">
            <a:extLst>
              <a:ext uri="{FF2B5EF4-FFF2-40B4-BE49-F238E27FC236}">
                <a16:creationId xmlns:a16="http://schemas.microsoft.com/office/drawing/2014/main" id="{78B4548E-5D15-0BEF-19A7-C5764559AB57}"/>
              </a:ext>
            </a:extLst>
          </p:cNvPr>
          <p:cNvSpPr txBox="1"/>
          <p:nvPr/>
        </p:nvSpPr>
        <p:spPr>
          <a:xfrm>
            <a:off x="4119427" y="6075991"/>
            <a:ext cx="6168485" cy="276999"/>
          </a:xfrm>
          <a:prstGeom prst="rect">
            <a:avLst/>
          </a:prstGeom>
          <a:noFill/>
        </p:spPr>
        <p:txBody>
          <a:bodyPr wrap="square" rtlCol="0">
            <a:spAutoFit/>
          </a:bodyPr>
          <a:lstStyle/>
          <a:p>
            <a:r>
              <a:rPr lang="en-US" sz="1200" dirty="0"/>
              <a:t>Figure 5. Best reconstruction for PSF = 24-27 and NSR = 0.01-0.02</a:t>
            </a:r>
          </a:p>
        </p:txBody>
      </p:sp>
      <p:sp>
        <p:nvSpPr>
          <p:cNvPr id="10" name="TextBox 9">
            <a:extLst>
              <a:ext uri="{FF2B5EF4-FFF2-40B4-BE49-F238E27FC236}">
                <a16:creationId xmlns:a16="http://schemas.microsoft.com/office/drawing/2014/main" id="{E919439A-DDEE-59A3-A42E-9138434D00F8}"/>
              </a:ext>
            </a:extLst>
          </p:cNvPr>
          <p:cNvSpPr txBox="1"/>
          <p:nvPr/>
        </p:nvSpPr>
        <p:spPr>
          <a:xfrm>
            <a:off x="300172" y="3660519"/>
            <a:ext cx="3678703" cy="1077218"/>
          </a:xfrm>
          <a:prstGeom prst="rect">
            <a:avLst/>
          </a:prstGeom>
          <a:noFill/>
        </p:spPr>
        <p:txBody>
          <a:bodyPr wrap="square">
            <a:spAutoFit/>
          </a:bodyPr>
          <a:lstStyle/>
          <a:p>
            <a:pPr algn="just"/>
            <a:r>
              <a:rPr lang="en-US" sz="1600" i="1" dirty="0">
                <a:latin typeface="Bahnschrift Light SemiCondensed" panose="020B0502040204020203" pitchFamily="34" charset="0"/>
              </a:rPr>
              <a:t>But the problem is, how would we know which one is the best? Will we only base our judgement qualitatively? Or do we have a metric to do that?</a:t>
            </a:r>
          </a:p>
        </p:txBody>
      </p:sp>
      <p:pic>
        <p:nvPicPr>
          <p:cNvPr id="2" name="Graphic 1" descr="Thought outline">
            <a:extLst>
              <a:ext uri="{FF2B5EF4-FFF2-40B4-BE49-F238E27FC236}">
                <a16:creationId xmlns:a16="http://schemas.microsoft.com/office/drawing/2014/main" id="{72815A9A-309B-73E5-B368-029FE45E656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1697" y="2711136"/>
            <a:ext cx="914400" cy="914400"/>
          </a:xfrm>
          <a:prstGeom prst="rect">
            <a:avLst/>
          </a:prstGeom>
        </p:spPr>
      </p:pic>
      <p:pic>
        <p:nvPicPr>
          <p:cNvPr id="3" name="Graphic 2" descr="Badge Question Mark outline">
            <a:extLst>
              <a:ext uri="{FF2B5EF4-FFF2-40B4-BE49-F238E27FC236}">
                <a16:creationId xmlns:a16="http://schemas.microsoft.com/office/drawing/2014/main" id="{E9EC82A3-C7C0-C07D-04CE-E5B4AFF591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46450" y="4569523"/>
            <a:ext cx="914400" cy="914400"/>
          </a:xfrm>
          <a:prstGeom prst="rect">
            <a:avLst/>
          </a:prstGeom>
        </p:spPr>
      </p:pic>
      <p:pic>
        <p:nvPicPr>
          <p:cNvPr id="11" name="Graphic 10" descr="Questions outline">
            <a:extLst>
              <a:ext uri="{FF2B5EF4-FFF2-40B4-BE49-F238E27FC236}">
                <a16:creationId xmlns:a16="http://schemas.microsoft.com/office/drawing/2014/main" id="{B8B9DE8A-DF25-9150-323F-05C02C2883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438" y="2829790"/>
            <a:ext cx="914400" cy="914400"/>
          </a:xfrm>
          <a:prstGeom prst="rect">
            <a:avLst/>
          </a:prstGeom>
        </p:spPr>
      </p:pic>
      <p:pic>
        <p:nvPicPr>
          <p:cNvPr id="13" name="Graphic 12" descr="Question mark outline">
            <a:extLst>
              <a:ext uri="{FF2B5EF4-FFF2-40B4-BE49-F238E27FC236}">
                <a16:creationId xmlns:a16="http://schemas.microsoft.com/office/drawing/2014/main" id="{57654EB6-8286-E2E7-8187-BC6EE876040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004109" y="5032925"/>
            <a:ext cx="914400" cy="914400"/>
          </a:xfrm>
          <a:prstGeom prst="rect">
            <a:avLst/>
          </a:prstGeom>
        </p:spPr>
      </p:pic>
    </p:spTree>
    <p:extLst>
      <p:ext uri="{BB962C8B-B14F-4D97-AF65-F5344CB8AC3E}">
        <p14:creationId xmlns:p14="http://schemas.microsoft.com/office/powerpoint/2010/main" val="1919030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4D1B2C3-5AD2-44CD-D538-F931AA671C24}"/>
              </a:ext>
            </a:extLst>
          </p:cNvPr>
          <p:cNvSpPr/>
          <p:nvPr/>
        </p:nvSpPr>
        <p:spPr>
          <a:xfrm>
            <a:off x="0" y="0"/>
            <a:ext cx="5329382" cy="6858000"/>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6E1E354-573B-6ECA-419C-BA76A033AD4D}"/>
              </a:ext>
            </a:extLst>
          </p:cNvPr>
          <p:cNvPicPr>
            <a:picLocks noChangeAspect="1"/>
          </p:cNvPicPr>
          <p:nvPr/>
        </p:nvPicPr>
        <p:blipFill rotWithShape="1">
          <a:blip r:embed="rId3"/>
          <a:srcRect t="5527" b="5671"/>
          <a:stretch/>
        </p:blipFill>
        <p:spPr>
          <a:xfrm>
            <a:off x="234681" y="4060045"/>
            <a:ext cx="4864765" cy="2700000"/>
          </a:xfrm>
          <a:prstGeom prst="rect">
            <a:avLst/>
          </a:prstGeom>
          <a:ln>
            <a:solidFill>
              <a:schemeClr val="tx1"/>
            </a:solidFill>
          </a:ln>
        </p:spPr>
      </p:pic>
      <p:pic>
        <p:nvPicPr>
          <p:cNvPr id="11" name="Picture 10">
            <a:extLst>
              <a:ext uri="{FF2B5EF4-FFF2-40B4-BE49-F238E27FC236}">
                <a16:creationId xmlns:a16="http://schemas.microsoft.com/office/drawing/2014/main" id="{EAB13A14-346F-E4AF-8D0B-FCDE6995303A}"/>
              </a:ext>
            </a:extLst>
          </p:cNvPr>
          <p:cNvPicPr>
            <a:picLocks noChangeAspect="1"/>
          </p:cNvPicPr>
          <p:nvPr/>
        </p:nvPicPr>
        <p:blipFill rotWithShape="1">
          <a:blip r:embed="rId4"/>
          <a:srcRect t="5096" b="6102"/>
          <a:stretch/>
        </p:blipFill>
        <p:spPr>
          <a:xfrm>
            <a:off x="234680" y="607008"/>
            <a:ext cx="4864765" cy="2700000"/>
          </a:xfrm>
          <a:prstGeom prst="rect">
            <a:avLst/>
          </a:prstGeom>
          <a:ln>
            <a:solidFill>
              <a:schemeClr val="tx1"/>
            </a:solidFill>
          </a:ln>
        </p:spPr>
      </p:pic>
      <p:sp>
        <p:nvSpPr>
          <p:cNvPr id="22" name="TextBox 21">
            <a:extLst>
              <a:ext uri="{FF2B5EF4-FFF2-40B4-BE49-F238E27FC236}">
                <a16:creationId xmlns:a16="http://schemas.microsoft.com/office/drawing/2014/main" id="{E61204A6-7348-BB9B-0344-17388A35D85C}"/>
              </a:ext>
            </a:extLst>
          </p:cNvPr>
          <p:cNvSpPr txBox="1"/>
          <p:nvPr/>
        </p:nvSpPr>
        <p:spPr>
          <a:xfrm>
            <a:off x="1397778" y="52740"/>
            <a:ext cx="2617788" cy="523220"/>
          </a:xfrm>
          <a:prstGeom prst="rect">
            <a:avLst/>
          </a:prstGeom>
          <a:noFill/>
        </p:spPr>
        <p:txBody>
          <a:bodyPr wrap="square" rtlCol="0">
            <a:spAutoFit/>
          </a:bodyPr>
          <a:lstStyle/>
          <a:p>
            <a:pPr algn="ctr"/>
            <a:r>
              <a:rPr lang="en-US" sz="1400" dirty="0">
                <a:solidFill>
                  <a:schemeClr val="bg1"/>
                </a:solidFill>
                <a:latin typeface="Bahnschrift Light" panose="020B0502040204020203" pitchFamily="34" charset="0"/>
              </a:rPr>
              <a:t>This is a screenshot of a </a:t>
            </a:r>
          </a:p>
          <a:p>
            <a:pPr algn="ctr"/>
            <a:r>
              <a:rPr lang="en-US" sz="1400" b="1" dirty="0">
                <a:solidFill>
                  <a:schemeClr val="accent4">
                    <a:lumMod val="40000"/>
                    <a:lumOff val="60000"/>
                  </a:schemeClr>
                </a:solidFill>
                <a:latin typeface="Bahnschrift Light" panose="020B0502040204020203" pitchFamily="34" charset="0"/>
              </a:rPr>
              <a:t>still</a:t>
            </a:r>
            <a:r>
              <a:rPr lang="en-US" sz="1400" dirty="0">
                <a:solidFill>
                  <a:schemeClr val="bg1"/>
                </a:solidFill>
                <a:latin typeface="Bahnschrift Light" panose="020B0502040204020203" pitchFamily="34" charset="0"/>
              </a:rPr>
              <a:t> toy car in a video…</a:t>
            </a:r>
          </a:p>
        </p:txBody>
      </p:sp>
      <p:sp>
        <p:nvSpPr>
          <p:cNvPr id="23" name="TextBox 22">
            <a:extLst>
              <a:ext uri="{FF2B5EF4-FFF2-40B4-BE49-F238E27FC236}">
                <a16:creationId xmlns:a16="http://schemas.microsoft.com/office/drawing/2014/main" id="{C302454E-1BD3-8227-2FCD-7F34A73CDBE6}"/>
              </a:ext>
            </a:extLst>
          </p:cNvPr>
          <p:cNvSpPr txBox="1"/>
          <p:nvPr/>
        </p:nvSpPr>
        <p:spPr>
          <a:xfrm>
            <a:off x="887306" y="3305597"/>
            <a:ext cx="3814013" cy="738664"/>
          </a:xfrm>
          <a:prstGeom prst="rect">
            <a:avLst/>
          </a:prstGeom>
          <a:noFill/>
        </p:spPr>
        <p:txBody>
          <a:bodyPr wrap="square" rtlCol="0">
            <a:spAutoFit/>
          </a:bodyPr>
          <a:lstStyle/>
          <a:p>
            <a:pPr algn="ctr"/>
            <a:r>
              <a:rPr lang="en-US" sz="1400" dirty="0">
                <a:solidFill>
                  <a:schemeClr val="bg1"/>
                </a:solidFill>
                <a:latin typeface="Bahnschrift Light" panose="020B0502040204020203" pitchFamily="34" charset="0"/>
              </a:rPr>
              <a:t>…and this is a screenshot of the</a:t>
            </a:r>
          </a:p>
          <a:p>
            <a:pPr algn="ctr"/>
            <a:r>
              <a:rPr lang="en-US" sz="1400" b="1" dirty="0">
                <a:solidFill>
                  <a:schemeClr val="accent4">
                    <a:lumMod val="40000"/>
                    <a:lumOff val="60000"/>
                  </a:schemeClr>
                </a:solidFill>
                <a:latin typeface="Bahnschrift Light" panose="020B0502040204020203" pitchFamily="34" charset="0"/>
              </a:rPr>
              <a:t>moving</a:t>
            </a:r>
            <a:r>
              <a:rPr lang="en-US" sz="1400" dirty="0">
                <a:solidFill>
                  <a:schemeClr val="bg1"/>
                </a:solidFill>
                <a:latin typeface="Bahnschrift Light" panose="020B0502040204020203" pitchFamily="34" charset="0"/>
              </a:rPr>
              <a:t> toy car in a video… </a:t>
            </a:r>
          </a:p>
          <a:p>
            <a:pPr algn="ctr"/>
            <a:r>
              <a:rPr lang="en-US" sz="1400" dirty="0">
                <a:solidFill>
                  <a:schemeClr val="bg1"/>
                </a:solidFill>
                <a:latin typeface="Bahnschrift Light" panose="020B0502040204020203" pitchFamily="34" charset="0"/>
              </a:rPr>
              <a:t>it’s blurred!</a:t>
            </a:r>
          </a:p>
        </p:txBody>
      </p:sp>
      <p:pic>
        <p:nvPicPr>
          <p:cNvPr id="25" name="Graphic 24" descr="Arrow: Rotate left with solid fill">
            <a:extLst>
              <a:ext uri="{FF2B5EF4-FFF2-40B4-BE49-F238E27FC236}">
                <a16:creationId xmlns:a16="http://schemas.microsoft.com/office/drawing/2014/main" id="{4D69433A-1DD4-2DC5-1FBA-3FF6D1752A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114279">
            <a:off x="593271" y="3486127"/>
            <a:ext cx="914400" cy="914400"/>
          </a:xfrm>
          <a:prstGeom prst="rect">
            <a:avLst/>
          </a:prstGeom>
        </p:spPr>
      </p:pic>
      <p:pic>
        <p:nvPicPr>
          <p:cNvPr id="27" name="Graphic 26" descr="Arrow: Rotate right with solid fill">
            <a:extLst>
              <a:ext uri="{FF2B5EF4-FFF2-40B4-BE49-F238E27FC236}">
                <a16:creationId xmlns:a16="http://schemas.microsoft.com/office/drawing/2014/main" id="{3D7279DD-4D3D-3C82-5C99-9A31F9D2CB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3659212">
            <a:off x="3696135" y="118760"/>
            <a:ext cx="914400" cy="914400"/>
          </a:xfrm>
          <a:prstGeom prst="rect">
            <a:avLst/>
          </a:prstGeom>
        </p:spPr>
      </p:pic>
      <p:sp>
        <p:nvSpPr>
          <p:cNvPr id="30" name="TextBox 29">
            <a:extLst>
              <a:ext uri="{FF2B5EF4-FFF2-40B4-BE49-F238E27FC236}">
                <a16:creationId xmlns:a16="http://schemas.microsoft.com/office/drawing/2014/main" id="{566BD868-7D1A-4574-E520-7B194BD8C420}"/>
              </a:ext>
            </a:extLst>
          </p:cNvPr>
          <p:cNvSpPr txBox="1"/>
          <p:nvPr/>
        </p:nvSpPr>
        <p:spPr>
          <a:xfrm>
            <a:off x="5329382" y="0"/>
            <a:ext cx="6862618"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How can we deblur an image?</a:t>
            </a:r>
          </a:p>
        </p:txBody>
      </p:sp>
      <p:sp>
        <p:nvSpPr>
          <p:cNvPr id="31" name="Rectangle 30">
            <a:extLst>
              <a:ext uri="{FF2B5EF4-FFF2-40B4-BE49-F238E27FC236}">
                <a16:creationId xmlns:a16="http://schemas.microsoft.com/office/drawing/2014/main" id="{C13060AD-E868-A763-2FD8-93498794E44E}"/>
              </a:ext>
            </a:extLst>
          </p:cNvPr>
          <p:cNvSpPr/>
          <p:nvPr/>
        </p:nvSpPr>
        <p:spPr>
          <a:xfrm>
            <a:off x="4153336" y="3076837"/>
            <a:ext cx="946109" cy="23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Figure A</a:t>
            </a:r>
          </a:p>
        </p:txBody>
      </p:sp>
      <p:sp>
        <p:nvSpPr>
          <p:cNvPr id="33" name="Rectangle 32">
            <a:extLst>
              <a:ext uri="{FF2B5EF4-FFF2-40B4-BE49-F238E27FC236}">
                <a16:creationId xmlns:a16="http://schemas.microsoft.com/office/drawing/2014/main" id="{92103C94-B9DA-D2D7-8381-C71CB82615D1}"/>
              </a:ext>
            </a:extLst>
          </p:cNvPr>
          <p:cNvSpPr/>
          <p:nvPr/>
        </p:nvSpPr>
        <p:spPr>
          <a:xfrm>
            <a:off x="4153336" y="6527056"/>
            <a:ext cx="946109" cy="23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Figure B</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F3DB27-D70C-138B-A2EC-D9F30A383A3B}"/>
                  </a:ext>
                </a:extLst>
              </p:cNvPr>
              <p:cNvSpPr txBox="1"/>
              <p:nvPr/>
            </p:nvSpPr>
            <p:spPr>
              <a:xfrm>
                <a:off x="5829033" y="783123"/>
                <a:ext cx="6000438" cy="2800767"/>
              </a:xfrm>
              <a:prstGeom prst="rect">
                <a:avLst/>
              </a:prstGeom>
              <a:noFill/>
            </p:spPr>
            <p:txBody>
              <a:bodyPr wrap="square" rtlCol="0">
                <a:spAutoFit/>
              </a:bodyPr>
              <a:lstStyle/>
              <a:p>
                <a:pPr algn="just"/>
                <a:r>
                  <a:rPr lang="en-US" sz="1600" dirty="0">
                    <a:latin typeface="Bahnschrift Light" panose="020B0502040204020203" pitchFamily="34" charset="0"/>
                  </a:rPr>
                  <a:t>Imagine we have an object or a scene </a:t>
                </a:r>
                <a:r>
                  <a:rPr lang="en-US" sz="1600" dirty="0">
                    <a:solidFill>
                      <a:schemeClr val="accent2">
                        <a:lumMod val="50000"/>
                      </a:schemeClr>
                    </a:solidFill>
                    <a:latin typeface="Bahnschrift Light" panose="020B0502040204020203" pitchFamily="34" charset="0"/>
                  </a:rPr>
                  <a:t>[Figure A,  let it be</a:t>
                </a:r>
                <a:r>
                  <a:rPr lang="en-US" sz="1600" i="1" dirty="0">
                    <a:solidFill>
                      <a:schemeClr val="accent2">
                        <a:lumMod val="50000"/>
                      </a:schemeClr>
                    </a:solidFill>
                    <a:latin typeface="Bahnschrift Light" panose="020B0502040204020203" pitchFamily="34" charset="0"/>
                  </a:rPr>
                  <a:t> f(</a:t>
                </a:r>
                <a:r>
                  <a:rPr lang="en-US" sz="1600" i="1" dirty="0" err="1">
                    <a:solidFill>
                      <a:schemeClr val="accent2">
                        <a:lumMod val="50000"/>
                      </a:schemeClr>
                    </a:solidFill>
                    <a:latin typeface="Bahnschrift Light" panose="020B0502040204020203" pitchFamily="34" charset="0"/>
                  </a:rPr>
                  <a:t>x,y</a:t>
                </a:r>
                <a:r>
                  <a:rPr lang="en-US" sz="1600" i="1" dirty="0">
                    <a:solidFill>
                      <a:schemeClr val="accent2">
                        <a:lumMod val="50000"/>
                      </a:schemeClr>
                    </a:solidFill>
                    <a:latin typeface="Bahnschrift Light" panose="020B0502040204020203" pitchFamily="34" charset="0"/>
                  </a:rPr>
                  <a:t>) </a:t>
                </a:r>
                <a:r>
                  <a:rPr lang="en-US" sz="1600" dirty="0">
                    <a:solidFill>
                      <a:schemeClr val="accent2">
                        <a:lumMod val="50000"/>
                      </a:schemeClr>
                    </a:solidFill>
                    <a:latin typeface="Bahnschrift Light" panose="020B0502040204020203" pitchFamily="34" charset="0"/>
                  </a:rPr>
                  <a:t>]</a:t>
                </a:r>
                <a:r>
                  <a:rPr lang="en-US" sz="1600" i="1" dirty="0">
                    <a:solidFill>
                      <a:schemeClr val="accent2">
                        <a:lumMod val="50000"/>
                      </a:schemeClr>
                    </a:solidFill>
                    <a:latin typeface="Bahnschrift Light" panose="020B0502040204020203" pitchFamily="34" charset="0"/>
                  </a:rPr>
                  <a:t>. </a:t>
                </a:r>
                <a:r>
                  <a:rPr lang="en-US" sz="1600" dirty="0">
                    <a:latin typeface="Bahnschrift Light" panose="020B0502040204020203" pitchFamily="34" charset="0"/>
                  </a:rPr>
                  <a:t>This object then moves, and our camera phone captures it. Of course, we won’t see a clear image but rather a distorted or blurred version of the object </a:t>
                </a:r>
                <a:r>
                  <a:rPr lang="en-US" sz="1600" dirty="0">
                    <a:solidFill>
                      <a:schemeClr val="accent2">
                        <a:lumMod val="50000"/>
                      </a:schemeClr>
                    </a:solidFill>
                    <a:latin typeface="Bahnschrift Light" panose="020B0502040204020203" pitchFamily="34" charset="0"/>
                  </a:rPr>
                  <a:t>[Figure B, let it be </a:t>
                </a:r>
                <a:r>
                  <a:rPr lang="en-US" sz="1600" i="1" dirty="0">
                    <a:solidFill>
                      <a:schemeClr val="accent2">
                        <a:lumMod val="50000"/>
                      </a:schemeClr>
                    </a:solidFill>
                    <a:latin typeface="Bahnschrift Light" panose="020B0502040204020203" pitchFamily="34" charset="0"/>
                  </a:rPr>
                  <a:t>g(</a:t>
                </a:r>
                <a:r>
                  <a:rPr lang="en-US" sz="1600" i="1" dirty="0" err="1">
                    <a:solidFill>
                      <a:schemeClr val="accent2">
                        <a:lumMod val="50000"/>
                      </a:schemeClr>
                    </a:solidFill>
                    <a:latin typeface="Bahnschrift Light" panose="020B0502040204020203" pitchFamily="34" charset="0"/>
                  </a:rPr>
                  <a:t>x,y</a:t>
                </a:r>
                <a:r>
                  <a:rPr lang="en-US" sz="1600" i="1" dirty="0">
                    <a:solidFill>
                      <a:schemeClr val="accent2">
                        <a:lumMod val="50000"/>
                      </a:schemeClr>
                    </a:solidFill>
                    <a:latin typeface="Bahnschrift Light" panose="020B0502040204020203" pitchFamily="34" charset="0"/>
                  </a:rPr>
                  <a:t>) </a:t>
                </a:r>
                <a:r>
                  <a:rPr lang="en-US" sz="1600" dirty="0">
                    <a:solidFill>
                      <a:schemeClr val="accent2">
                        <a:lumMod val="50000"/>
                      </a:schemeClr>
                    </a:solidFill>
                    <a:latin typeface="Bahnschrift Light" panose="020B0502040204020203" pitchFamily="34" charset="0"/>
                  </a:rPr>
                  <a:t>]</a:t>
                </a:r>
                <a:r>
                  <a:rPr lang="en-US" sz="1600" dirty="0">
                    <a:latin typeface="Bahnschrift Light" panose="020B0502040204020203" pitchFamily="34" charset="0"/>
                  </a:rPr>
                  <a:t>. </a:t>
                </a:r>
              </a:p>
              <a:p>
                <a:pPr algn="just"/>
                <a:endParaRPr lang="en-US" sz="1600" dirty="0">
                  <a:latin typeface="Bahnschrift Light" panose="020B0502040204020203" pitchFamily="34" charset="0"/>
                </a:endParaRPr>
              </a:p>
              <a:p>
                <a:pPr algn="just"/>
                <a:r>
                  <a:rPr lang="en-US" sz="1600" dirty="0">
                    <a:latin typeface="Bahnschrift Light" panose="020B0502040204020203" pitchFamily="34" charset="0"/>
                  </a:rPr>
                  <a:t>This output image  </a:t>
                </a:r>
                <a14:m>
                  <m:oMath xmlns:m="http://schemas.openxmlformats.org/officeDocument/2006/math">
                    <m:r>
                      <m:rPr>
                        <m:sty m:val="p"/>
                      </m:rPr>
                      <a:rPr lang="en-US" sz="1600" i="1" dirty="0" smtClean="0">
                        <a:latin typeface="Cambria Math" panose="02040503050406030204" pitchFamily="18" charset="0"/>
                      </a:rPr>
                      <m:t>g</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𝑦</m:t>
                        </m:r>
                      </m:e>
                    </m:d>
                    <m:r>
                      <a:rPr lang="en-US" sz="1600" i="1">
                        <a:latin typeface="Cambria Math" panose="02040503050406030204" pitchFamily="18" charset="0"/>
                      </a:rPr>
                      <m:t> </m:t>
                    </m:r>
                  </m:oMath>
                </a14:m>
                <a:r>
                  <a:rPr lang="en-US" sz="1600" dirty="0">
                    <a:latin typeface="Bahnschrift Light" panose="020B0502040204020203" pitchFamily="34" charset="0"/>
                  </a:rPr>
                  <a:t> can be represented as the convolution of the point spread function of the camera  </a:t>
                </a:r>
                <a14:m>
                  <m:oMath xmlns:m="http://schemas.openxmlformats.org/officeDocument/2006/math">
                    <m:r>
                      <a:rPr lang="en-US" sz="1600" b="0" i="1" smtClean="0">
                        <a:latin typeface="Cambria Math" panose="02040503050406030204" pitchFamily="18" charset="0"/>
                      </a:rPr>
                      <m:t>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a14:m>
                <a:r>
                  <a:rPr lang="en-US" sz="1600" dirty="0">
                    <a:latin typeface="Bahnschrift Light" panose="020B0502040204020203" pitchFamily="34" charset="0"/>
                  </a:rPr>
                  <a:t>and the object  </a:t>
                </a:r>
                <a14:m>
                  <m:oMath xmlns:m="http://schemas.openxmlformats.org/officeDocument/2006/math">
                    <m:r>
                      <m:rPr>
                        <m:sty m:val="p"/>
                      </m:rPr>
                      <a:rPr lang="en-US" sz="1600" b="0" i="0" smtClean="0">
                        <a:latin typeface="Cambria Math" panose="02040503050406030204" pitchFamily="18" charset="0"/>
                      </a:rPr>
                      <m:t>f</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𝑦</m:t>
                        </m:r>
                      </m:e>
                    </m:d>
                  </m:oMath>
                </a14:m>
                <a:r>
                  <a:rPr lang="en-US" sz="1600" dirty="0">
                    <a:latin typeface="Bahnschrift Light" panose="020B0502040204020203" pitchFamily="34" charset="0"/>
                  </a:rPr>
                  <a:t> plus noise  </a:t>
                </a:r>
                <a14:m>
                  <m:oMath xmlns:m="http://schemas.openxmlformats.org/officeDocument/2006/math">
                    <m:r>
                      <m:rPr>
                        <m:sty m:val="p"/>
                      </m:rPr>
                      <a:rPr lang="en-US" sz="1600" i="1" dirty="0">
                        <a:latin typeface="Cambria Math" panose="02040503050406030204" pitchFamily="18" charset="0"/>
                      </a:rPr>
                      <m:t>n</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𝑦</m:t>
                        </m:r>
                      </m:e>
                    </m:d>
                    <m:r>
                      <a:rPr lang="en-US" sz="1600" i="1">
                        <a:latin typeface="Cambria Math" panose="02040503050406030204" pitchFamily="18" charset="0"/>
                      </a:rPr>
                      <m:t> </m:t>
                    </m:r>
                  </m:oMath>
                </a14:m>
                <a:r>
                  <a:rPr lang="en-US" sz="1600" dirty="0">
                    <a:latin typeface="Bahnschrift Light" panose="020B0502040204020203" pitchFamily="34" charset="0"/>
                  </a:rPr>
                  <a:t>[1]: </a:t>
                </a:r>
              </a:p>
              <a:p>
                <a:pPr algn="just"/>
                <a:endParaRPr lang="en-US" sz="1600" b="0"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b="0" i="1" smtClean="0">
                          <a:latin typeface="Cambria Math" panose="02040503050406030204" pitchFamily="18" charset="0"/>
                        </a:rPr>
                        <m:t>=</m:t>
                      </m:r>
                      <m:r>
                        <a:rPr lang="en-US" sz="1600" b="0" i="1" smtClean="0">
                          <a:latin typeface="Cambria Math" panose="02040503050406030204" pitchFamily="18" charset="0"/>
                        </a:rPr>
                        <m:t>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b="0" i="1" smtClean="0">
                          <a:latin typeface="Cambria Math" panose="02040503050406030204" pitchFamily="18" charset="0"/>
                        </a:rPr>
                        <m:t>∗</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b="0" i="1" smtClean="0">
                          <a:latin typeface="Cambria Math" panose="02040503050406030204" pitchFamily="18" charset="0"/>
                        </a:rPr>
                        <m:t>+</m:t>
                      </m:r>
                      <m:r>
                        <a:rPr lang="en-US" sz="1600" b="0" i="1" smtClean="0">
                          <a:latin typeface="Cambria Math" panose="02040503050406030204" pitchFamily="18" charset="0"/>
                        </a:rPr>
                        <m:t>𝑛</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oMath>
                  </m:oMathPara>
                </a14:m>
                <a:endParaRPr lang="en-US" sz="1600" b="0" dirty="0">
                  <a:latin typeface="Bahnschrift Light" panose="020B0502040204020203" pitchFamily="34" charset="0"/>
                </a:endParaRPr>
              </a:p>
              <a:p>
                <a:pPr algn="just"/>
                <a:endParaRPr lang="en-US" sz="1600" dirty="0">
                  <a:latin typeface="Bahnschrift Light" panose="020B0502040204020203" pitchFamily="34" charset="0"/>
                </a:endParaRPr>
              </a:p>
            </p:txBody>
          </p:sp>
        </mc:Choice>
        <mc:Fallback xmlns="">
          <p:sp>
            <p:nvSpPr>
              <p:cNvPr id="34" name="TextBox 33">
                <a:extLst>
                  <a:ext uri="{FF2B5EF4-FFF2-40B4-BE49-F238E27FC236}">
                    <a16:creationId xmlns:a16="http://schemas.microsoft.com/office/drawing/2014/main" id="{0EF3DB27-D70C-138B-A2EC-D9F30A383A3B}"/>
                  </a:ext>
                </a:extLst>
              </p:cNvPr>
              <p:cNvSpPr txBox="1">
                <a:spLocks noRot="1" noChangeAspect="1" noMove="1" noResize="1" noEditPoints="1" noAdjustHandles="1" noChangeArrowheads="1" noChangeShapeType="1" noTextEdit="1"/>
              </p:cNvSpPr>
              <p:nvPr/>
            </p:nvSpPr>
            <p:spPr>
              <a:xfrm>
                <a:off x="5829033" y="783123"/>
                <a:ext cx="6000438" cy="2800767"/>
              </a:xfrm>
              <a:prstGeom prst="rect">
                <a:avLst/>
              </a:prstGeom>
              <a:blipFill>
                <a:blip r:embed="rId9"/>
                <a:stretch>
                  <a:fillRect l="-422" t="-450" r="-633"/>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D76195D-F4F3-AE4F-7596-B3C1D1A24B18}"/>
              </a:ext>
            </a:extLst>
          </p:cNvPr>
          <p:cNvCxnSpPr/>
          <p:nvPr/>
        </p:nvCxnSpPr>
        <p:spPr>
          <a:xfrm>
            <a:off x="5329382" y="0"/>
            <a:ext cx="0" cy="685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Graphic 37" descr="Thought outline">
            <a:extLst>
              <a:ext uri="{FF2B5EF4-FFF2-40B4-BE49-F238E27FC236}">
                <a16:creationId xmlns:a16="http://schemas.microsoft.com/office/drawing/2014/main" id="{91E8B14A-B6B8-E48A-D778-A91CAB5560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53724" y="3483650"/>
            <a:ext cx="914400" cy="914400"/>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1C898C5-529C-0F4C-1FF9-D488E55E0C82}"/>
                  </a:ext>
                </a:extLst>
              </p:cNvPr>
              <p:cNvSpPr txBox="1"/>
              <p:nvPr/>
            </p:nvSpPr>
            <p:spPr>
              <a:xfrm>
                <a:off x="6686134" y="3786124"/>
                <a:ext cx="4261862" cy="1077218"/>
              </a:xfrm>
              <a:prstGeom prst="rect">
                <a:avLst/>
              </a:prstGeom>
              <a:noFill/>
              <a:ln>
                <a:noFill/>
              </a:ln>
            </p:spPr>
            <p:txBody>
              <a:bodyPr wrap="square">
                <a:spAutoFit/>
              </a:bodyPr>
              <a:lstStyle/>
              <a:p>
                <a:pPr algn="ctr"/>
                <a:r>
                  <a:rPr lang="en-US" sz="1600" i="1" dirty="0">
                    <a:solidFill>
                      <a:schemeClr val="accent2">
                        <a:lumMod val="50000"/>
                      </a:schemeClr>
                    </a:solidFill>
                    <a:latin typeface="Bahnschrift Light" panose="020B0502040204020203" pitchFamily="34" charset="0"/>
                  </a:rPr>
                  <a:t>So for example we have a blurred image </a:t>
                </a:r>
                <a14:m>
                  <m:oMath xmlns:m="http://schemas.openxmlformats.org/officeDocument/2006/math">
                    <m:r>
                      <a:rPr lang="en-US" sz="1600" b="0" i="1" smtClean="0">
                        <a:solidFill>
                          <a:schemeClr val="accent2">
                            <a:lumMod val="50000"/>
                          </a:schemeClr>
                        </a:solidFill>
                        <a:latin typeface="Cambria Math" panose="02040503050406030204" pitchFamily="18" charset="0"/>
                      </a:rPr>
                      <m:t>𝑔</m:t>
                    </m:r>
                    <m:d>
                      <m:dPr>
                        <m:ctrlPr>
                          <a:rPr lang="en-US" sz="1600" i="1" smtClean="0">
                            <a:solidFill>
                              <a:schemeClr val="accent2">
                                <a:lumMod val="50000"/>
                              </a:schemeClr>
                            </a:solidFill>
                            <a:latin typeface="Cambria Math" panose="02040503050406030204" pitchFamily="18" charset="0"/>
                          </a:rPr>
                        </m:ctrlPr>
                      </m:dPr>
                      <m:e>
                        <m:r>
                          <a:rPr lang="en-US" sz="1600" b="0" i="1" smtClean="0">
                            <a:solidFill>
                              <a:schemeClr val="accent2">
                                <a:lumMod val="50000"/>
                              </a:schemeClr>
                            </a:solidFill>
                            <a:latin typeface="Cambria Math" panose="02040503050406030204" pitchFamily="18" charset="0"/>
                          </a:rPr>
                          <m:t>𝑥</m:t>
                        </m:r>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𝑦</m:t>
                        </m:r>
                      </m:e>
                    </m:d>
                  </m:oMath>
                </a14:m>
                <a:r>
                  <a:rPr lang="en-US" sz="1600" i="1" dirty="0">
                    <a:solidFill>
                      <a:schemeClr val="accent2">
                        <a:lumMod val="50000"/>
                      </a:schemeClr>
                    </a:solidFill>
                    <a:latin typeface="Bahnschrift Light" panose="020B0502040204020203" pitchFamily="34" charset="0"/>
                  </a:rPr>
                  <a:t> just like Figure B, how can we deblur it?  Or in other words, how can we reconstruct </a:t>
                </a:r>
                <a14:m>
                  <m:oMath xmlns:m="http://schemas.openxmlformats.org/officeDocument/2006/math">
                    <m:r>
                      <a:rPr lang="en-US" sz="1600" b="0" i="1" smtClean="0">
                        <a:solidFill>
                          <a:schemeClr val="accent2">
                            <a:lumMod val="50000"/>
                          </a:schemeClr>
                        </a:solidFill>
                        <a:latin typeface="Cambria Math" panose="02040503050406030204" pitchFamily="18" charset="0"/>
                      </a:rPr>
                      <m:t>𝑓</m:t>
                    </m:r>
                    <m:d>
                      <m:dPr>
                        <m:ctrlPr>
                          <a:rPr lang="en-US" sz="1600" i="1">
                            <a:solidFill>
                              <a:schemeClr val="accent2">
                                <a:lumMod val="50000"/>
                              </a:schemeClr>
                            </a:solidFill>
                            <a:latin typeface="Cambria Math" panose="02040503050406030204" pitchFamily="18" charset="0"/>
                          </a:rPr>
                        </m:ctrlPr>
                      </m:dPr>
                      <m:e>
                        <m:r>
                          <a:rPr lang="en-US" sz="1600" b="0" i="1">
                            <a:solidFill>
                              <a:schemeClr val="accent2">
                                <a:lumMod val="50000"/>
                              </a:schemeClr>
                            </a:solidFill>
                            <a:latin typeface="Cambria Math" panose="02040503050406030204" pitchFamily="18" charset="0"/>
                          </a:rPr>
                          <m:t>𝑥</m:t>
                        </m:r>
                        <m:r>
                          <a:rPr lang="en-US" sz="1600" b="0" i="1">
                            <a:solidFill>
                              <a:schemeClr val="accent2">
                                <a:lumMod val="50000"/>
                              </a:schemeClr>
                            </a:solidFill>
                            <a:latin typeface="Cambria Math" panose="02040503050406030204" pitchFamily="18" charset="0"/>
                          </a:rPr>
                          <m:t>,</m:t>
                        </m:r>
                        <m:r>
                          <a:rPr lang="en-US" sz="1600" b="0" i="1">
                            <a:solidFill>
                              <a:schemeClr val="accent2">
                                <a:lumMod val="50000"/>
                              </a:schemeClr>
                            </a:solidFill>
                            <a:latin typeface="Cambria Math" panose="02040503050406030204" pitchFamily="18" charset="0"/>
                          </a:rPr>
                          <m:t>𝑦</m:t>
                        </m:r>
                      </m:e>
                    </m:d>
                  </m:oMath>
                </a14:m>
                <a:r>
                  <a:rPr lang="en-US" sz="1600" i="1" dirty="0">
                    <a:solidFill>
                      <a:schemeClr val="accent2">
                        <a:lumMod val="50000"/>
                      </a:schemeClr>
                    </a:solidFill>
                    <a:latin typeface="Bahnschrift Light" panose="020B0502040204020203" pitchFamily="34" charset="0"/>
                  </a:rPr>
                  <a:t>?</a:t>
                </a:r>
              </a:p>
            </p:txBody>
          </p:sp>
        </mc:Choice>
        <mc:Fallback xmlns="">
          <p:sp>
            <p:nvSpPr>
              <p:cNvPr id="40" name="TextBox 39">
                <a:extLst>
                  <a:ext uri="{FF2B5EF4-FFF2-40B4-BE49-F238E27FC236}">
                    <a16:creationId xmlns:a16="http://schemas.microsoft.com/office/drawing/2014/main" id="{51C898C5-529C-0F4C-1FF9-D488E55E0C82}"/>
                  </a:ext>
                </a:extLst>
              </p:cNvPr>
              <p:cNvSpPr txBox="1">
                <a:spLocks noRot="1" noChangeAspect="1" noMove="1" noResize="1" noEditPoints="1" noAdjustHandles="1" noChangeArrowheads="1" noChangeShapeType="1" noTextEdit="1"/>
              </p:cNvSpPr>
              <p:nvPr/>
            </p:nvSpPr>
            <p:spPr>
              <a:xfrm>
                <a:off x="6686134" y="3786124"/>
                <a:ext cx="4261862" cy="1077218"/>
              </a:xfrm>
              <a:prstGeom prst="rect">
                <a:avLst/>
              </a:prstGeom>
              <a:blipFill>
                <a:blip r:embed="rId12"/>
                <a:stretch>
                  <a:fillRect t="-2326" r="-1187" b="-5814"/>
                </a:stretch>
              </a:blipFill>
              <a:ln>
                <a:noFill/>
              </a:ln>
            </p:spPr>
            <p:txBody>
              <a:bodyPr/>
              <a:lstStyle/>
              <a:p>
                <a:r>
                  <a:rPr lang="en-US">
                    <a:noFill/>
                  </a:rPr>
                  <a:t> </a:t>
                </a:r>
              </a:p>
            </p:txBody>
          </p:sp>
        </mc:Fallback>
      </mc:AlternateContent>
      <p:pic>
        <p:nvPicPr>
          <p:cNvPr id="44" name="Graphic 43" descr="Badge Question Mark outline">
            <a:extLst>
              <a:ext uri="{FF2B5EF4-FFF2-40B4-BE49-F238E27FC236}">
                <a16:creationId xmlns:a16="http://schemas.microsoft.com/office/drawing/2014/main" id="{7DB150C2-34AC-744E-4A01-461E8A7B7E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47494" y="3785720"/>
            <a:ext cx="914400" cy="914400"/>
          </a:xfrm>
          <a:prstGeom prst="rect">
            <a:avLst/>
          </a:prstGeom>
        </p:spPr>
      </p:pic>
      <p:pic>
        <p:nvPicPr>
          <p:cNvPr id="48" name="Graphic 47" descr="Questions outline">
            <a:extLst>
              <a:ext uri="{FF2B5EF4-FFF2-40B4-BE49-F238E27FC236}">
                <a16:creationId xmlns:a16="http://schemas.microsoft.com/office/drawing/2014/main" id="{2332C000-5488-F91E-8155-021C613178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9032" y="3905008"/>
            <a:ext cx="914400" cy="914400"/>
          </a:xfrm>
          <a:prstGeom prst="rect">
            <a:avLst/>
          </a:prstGeom>
        </p:spPr>
      </p:pic>
      <p:pic>
        <p:nvPicPr>
          <p:cNvPr id="50" name="Graphic 49" descr="Question mark outline">
            <a:extLst>
              <a:ext uri="{FF2B5EF4-FFF2-40B4-BE49-F238E27FC236}">
                <a16:creationId xmlns:a16="http://schemas.microsoft.com/office/drawing/2014/main" id="{3136E11F-5E14-0647-F57C-CB6BF2561B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63392" y="3505535"/>
            <a:ext cx="914400" cy="914400"/>
          </a:xfrm>
          <a:prstGeom prst="rect">
            <a:avLst/>
          </a:prstGeom>
        </p:spPr>
      </p:pic>
      <p:sp>
        <p:nvSpPr>
          <p:cNvPr id="52" name="TextBox 51">
            <a:extLst>
              <a:ext uri="{FF2B5EF4-FFF2-40B4-BE49-F238E27FC236}">
                <a16:creationId xmlns:a16="http://schemas.microsoft.com/office/drawing/2014/main" id="{A39DEEAD-1CB9-DFBE-2A99-E07599829C6C}"/>
              </a:ext>
            </a:extLst>
          </p:cNvPr>
          <p:cNvSpPr txBox="1"/>
          <p:nvPr/>
        </p:nvSpPr>
        <p:spPr>
          <a:xfrm>
            <a:off x="5530418" y="4873439"/>
            <a:ext cx="6499727" cy="338554"/>
          </a:xfrm>
          <a:prstGeom prst="rect">
            <a:avLst/>
          </a:prstGeom>
          <a:noFill/>
        </p:spPr>
        <p:txBody>
          <a:bodyPr wrap="square" rtlCol="0">
            <a:spAutoFit/>
          </a:bodyPr>
          <a:lstStyle/>
          <a:p>
            <a:pPr algn="just"/>
            <a:r>
              <a:rPr lang="en-US" sz="1600" dirty="0">
                <a:latin typeface="Bahnschrift Light" panose="020B0502040204020203" pitchFamily="34" charset="0"/>
              </a:rPr>
              <a:t>One way is through….</a:t>
            </a:r>
          </a:p>
        </p:txBody>
      </p:sp>
      <p:sp>
        <p:nvSpPr>
          <p:cNvPr id="3" name="TextBox 2">
            <a:extLst>
              <a:ext uri="{FF2B5EF4-FFF2-40B4-BE49-F238E27FC236}">
                <a16:creationId xmlns:a16="http://schemas.microsoft.com/office/drawing/2014/main" id="{6B0825C7-197F-3398-83D9-D40BE0FC2C2F}"/>
              </a:ext>
            </a:extLst>
          </p:cNvPr>
          <p:cNvSpPr txBox="1"/>
          <p:nvPr/>
        </p:nvSpPr>
        <p:spPr>
          <a:xfrm>
            <a:off x="5691909" y="5856515"/>
            <a:ext cx="6137562" cy="338554"/>
          </a:xfrm>
          <a:prstGeom prst="rect">
            <a:avLst/>
          </a:prstGeom>
          <a:noFill/>
        </p:spPr>
        <p:txBody>
          <a:bodyPr wrap="square">
            <a:spAutoFit/>
          </a:bodyPr>
          <a:lstStyle/>
          <a:p>
            <a:pPr algn="ctr"/>
            <a:r>
              <a:rPr lang="en-US" sz="1600" b="1" dirty="0">
                <a:solidFill>
                  <a:schemeClr val="accent2">
                    <a:lumMod val="50000"/>
                  </a:schemeClr>
                </a:solidFill>
                <a:latin typeface="Bahnschrift Light" panose="020B0502040204020203" pitchFamily="34" charset="0"/>
              </a:rPr>
              <a:t>Minimum Mean Square Error (Wiener) filtering</a:t>
            </a:r>
            <a:endParaRPr lang="en-US" sz="1600" dirty="0"/>
          </a:p>
        </p:txBody>
      </p:sp>
      <p:pic>
        <p:nvPicPr>
          <p:cNvPr id="5" name="Graphic 4" descr="Person with idea outline">
            <a:extLst>
              <a:ext uri="{FF2B5EF4-FFF2-40B4-BE49-F238E27FC236}">
                <a16:creationId xmlns:a16="http://schemas.microsoft.com/office/drawing/2014/main" id="{28DC1C8F-08D1-A94F-53AF-19574E4B754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99175" y="5410045"/>
            <a:ext cx="914400" cy="914400"/>
          </a:xfrm>
          <a:prstGeom prst="rect">
            <a:avLst/>
          </a:prstGeom>
        </p:spPr>
      </p:pic>
      <p:pic>
        <p:nvPicPr>
          <p:cNvPr id="9" name="Graphic 8" descr="Lightbulb and gear outline">
            <a:extLst>
              <a:ext uri="{FF2B5EF4-FFF2-40B4-BE49-F238E27FC236}">
                <a16:creationId xmlns:a16="http://schemas.microsoft.com/office/drawing/2014/main" id="{CF3ED658-905F-19D2-2E25-242042EB42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47494" y="5410045"/>
            <a:ext cx="914400" cy="914400"/>
          </a:xfrm>
          <a:prstGeom prst="rect">
            <a:avLst/>
          </a:prstGeom>
        </p:spPr>
      </p:pic>
      <p:sp>
        <p:nvSpPr>
          <p:cNvPr id="10" name="TextBox 9">
            <a:extLst>
              <a:ext uri="{FF2B5EF4-FFF2-40B4-BE49-F238E27FC236}">
                <a16:creationId xmlns:a16="http://schemas.microsoft.com/office/drawing/2014/main" id="{40C3F9B6-B34E-FB41-55B0-7C472BF85187}"/>
              </a:ext>
            </a:extLst>
          </p:cNvPr>
          <p:cNvSpPr txBox="1"/>
          <p:nvPr/>
        </p:nvSpPr>
        <p:spPr>
          <a:xfrm>
            <a:off x="5267392" y="6644629"/>
            <a:ext cx="6096000" cy="230832"/>
          </a:xfrm>
          <a:prstGeom prst="rect">
            <a:avLst/>
          </a:prstGeom>
          <a:noFill/>
        </p:spPr>
        <p:txBody>
          <a:bodyPr wrap="square">
            <a:spAutoFit/>
          </a:bodyPr>
          <a:lstStyle/>
          <a:p>
            <a:r>
              <a:rPr lang="en-US" sz="900" dirty="0">
                <a:solidFill>
                  <a:schemeClr val="tx1"/>
                </a:solidFill>
                <a:latin typeface="Bahnschrift Light SemiCondensed" panose="020B0502040204020203" pitchFamily="34" charset="0"/>
              </a:rPr>
              <a:t>[1] Sorian</a:t>
            </a:r>
            <a:r>
              <a:rPr lang="en-US" sz="900" dirty="0">
                <a:latin typeface="Bahnschrift Light SemiCondensed" panose="020B0502040204020203" pitchFamily="34" charset="0"/>
              </a:rPr>
              <a:t>o, M. 2023. Super-resolution Motion Deblurring. Physics 305 Computational Imaging</a:t>
            </a:r>
            <a:endParaRPr lang="en-US" sz="900" dirty="0">
              <a:solidFill>
                <a:schemeClr val="tx1"/>
              </a:solidFill>
              <a:latin typeface="Bahnschrift Light SemiCondensed" panose="020B0502040204020203" pitchFamily="34" charset="0"/>
            </a:endParaRPr>
          </a:p>
        </p:txBody>
      </p:sp>
    </p:spTree>
    <p:extLst>
      <p:ext uri="{BB962C8B-B14F-4D97-AF65-F5344CB8AC3E}">
        <p14:creationId xmlns:p14="http://schemas.microsoft.com/office/powerpoint/2010/main" val="2742636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3E7E9"/>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4D1B2C3-5AD2-44CD-D538-F931AA671C24}"/>
              </a:ext>
            </a:extLst>
          </p:cNvPr>
          <p:cNvSpPr/>
          <p:nvPr/>
        </p:nvSpPr>
        <p:spPr>
          <a:xfrm>
            <a:off x="0" y="0"/>
            <a:ext cx="5329382" cy="6858000"/>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6E1E354-573B-6ECA-419C-BA76A033AD4D}"/>
              </a:ext>
            </a:extLst>
          </p:cNvPr>
          <p:cNvPicPr>
            <a:picLocks noChangeAspect="1"/>
          </p:cNvPicPr>
          <p:nvPr/>
        </p:nvPicPr>
        <p:blipFill rotWithShape="1">
          <a:blip r:embed="rId3"/>
          <a:srcRect t="5527" b="5671"/>
          <a:stretch/>
        </p:blipFill>
        <p:spPr>
          <a:xfrm>
            <a:off x="234681" y="4060045"/>
            <a:ext cx="4864765" cy="2700000"/>
          </a:xfrm>
          <a:prstGeom prst="rect">
            <a:avLst/>
          </a:prstGeom>
          <a:ln>
            <a:solidFill>
              <a:schemeClr val="tx1"/>
            </a:solidFill>
          </a:ln>
        </p:spPr>
      </p:pic>
      <p:pic>
        <p:nvPicPr>
          <p:cNvPr id="11" name="Picture 10">
            <a:extLst>
              <a:ext uri="{FF2B5EF4-FFF2-40B4-BE49-F238E27FC236}">
                <a16:creationId xmlns:a16="http://schemas.microsoft.com/office/drawing/2014/main" id="{EAB13A14-346F-E4AF-8D0B-FCDE6995303A}"/>
              </a:ext>
            </a:extLst>
          </p:cNvPr>
          <p:cNvPicPr>
            <a:picLocks noChangeAspect="1"/>
          </p:cNvPicPr>
          <p:nvPr/>
        </p:nvPicPr>
        <p:blipFill rotWithShape="1">
          <a:blip r:embed="rId4"/>
          <a:srcRect t="5096" b="6102"/>
          <a:stretch/>
        </p:blipFill>
        <p:spPr>
          <a:xfrm>
            <a:off x="234680" y="607008"/>
            <a:ext cx="4864765" cy="2700000"/>
          </a:xfrm>
          <a:prstGeom prst="rect">
            <a:avLst/>
          </a:prstGeom>
          <a:ln>
            <a:solidFill>
              <a:schemeClr val="tx1"/>
            </a:solidFill>
          </a:ln>
        </p:spPr>
      </p:pic>
      <p:sp>
        <p:nvSpPr>
          <p:cNvPr id="22" name="TextBox 21">
            <a:extLst>
              <a:ext uri="{FF2B5EF4-FFF2-40B4-BE49-F238E27FC236}">
                <a16:creationId xmlns:a16="http://schemas.microsoft.com/office/drawing/2014/main" id="{E61204A6-7348-BB9B-0344-17388A35D85C}"/>
              </a:ext>
            </a:extLst>
          </p:cNvPr>
          <p:cNvSpPr txBox="1"/>
          <p:nvPr/>
        </p:nvSpPr>
        <p:spPr>
          <a:xfrm>
            <a:off x="1397778" y="52740"/>
            <a:ext cx="2617788" cy="523220"/>
          </a:xfrm>
          <a:prstGeom prst="rect">
            <a:avLst/>
          </a:prstGeom>
          <a:noFill/>
        </p:spPr>
        <p:txBody>
          <a:bodyPr wrap="square" rtlCol="0">
            <a:spAutoFit/>
          </a:bodyPr>
          <a:lstStyle/>
          <a:p>
            <a:pPr algn="ctr"/>
            <a:r>
              <a:rPr lang="en-US" sz="1400" dirty="0">
                <a:solidFill>
                  <a:schemeClr val="bg1"/>
                </a:solidFill>
                <a:latin typeface="Bahnschrift Light" panose="020B0502040204020203" pitchFamily="34" charset="0"/>
              </a:rPr>
              <a:t>This is a screenshot of a </a:t>
            </a:r>
          </a:p>
          <a:p>
            <a:pPr algn="ctr"/>
            <a:r>
              <a:rPr lang="en-US" sz="1400" b="1" dirty="0">
                <a:solidFill>
                  <a:schemeClr val="accent4">
                    <a:lumMod val="40000"/>
                    <a:lumOff val="60000"/>
                  </a:schemeClr>
                </a:solidFill>
                <a:latin typeface="Bahnschrift Light" panose="020B0502040204020203" pitchFamily="34" charset="0"/>
              </a:rPr>
              <a:t>still</a:t>
            </a:r>
            <a:r>
              <a:rPr lang="en-US" sz="1400" dirty="0">
                <a:solidFill>
                  <a:schemeClr val="bg1"/>
                </a:solidFill>
                <a:latin typeface="Bahnschrift Light" panose="020B0502040204020203" pitchFamily="34" charset="0"/>
              </a:rPr>
              <a:t> toy car in a video…</a:t>
            </a:r>
          </a:p>
        </p:txBody>
      </p:sp>
      <p:sp>
        <p:nvSpPr>
          <p:cNvPr id="23" name="TextBox 22">
            <a:extLst>
              <a:ext uri="{FF2B5EF4-FFF2-40B4-BE49-F238E27FC236}">
                <a16:creationId xmlns:a16="http://schemas.microsoft.com/office/drawing/2014/main" id="{C302454E-1BD3-8227-2FCD-7F34A73CDBE6}"/>
              </a:ext>
            </a:extLst>
          </p:cNvPr>
          <p:cNvSpPr txBox="1"/>
          <p:nvPr/>
        </p:nvSpPr>
        <p:spPr>
          <a:xfrm>
            <a:off x="887306" y="3305597"/>
            <a:ext cx="3814013" cy="738664"/>
          </a:xfrm>
          <a:prstGeom prst="rect">
            <a:avLst/>
          </a:prstGeom>
          <a:noFill/>
        </p:spPr>
        <p:txBody>
          <a:bodyPr wrap="square" rtlCol="0">
            <a:spAutoFit/>
          </a:bodyPr>
          <a:lstStyle/>
          <a:p>
            <a:pPr algn="ctr"/>
            <a:r>
              <a:rPr lang="en-US" sz="1400" dirty="0">
                <a:solidFill>
                  <a:schemeClr val="bg1"/>
                </a:solidFill>
                <a:latin typeface="Bahnschrift Light" panose="020B0502040204020203" pitchFamily="34" charset="0"/>
              </a:rPr>
              <a:t>…and this is a screenshot of the</a:t>
            </a:r>
          </a:p>
          <a:p>
            <a:pPr algn="ctr"/>
            <a:r>
              <a:rPr lang="en-US" sz="1400" b="1" dirty="0">
                <a:solidFill>
                  <a:schemeClr val="accent4">
                    <a:lumMod val="40000"/>
                    <a:lumOff val="60000"/>
                  </a:schemeClr>
                </a:solidFill>
                <a:latin typeface="Bahnschrift Light" panose="020B0502040204020203" pitchFamily="34" charset="0"/>
              </a:rPr>
              <a:t>moving</a:t>
            </a:r>
            <a:r>
              <a:rPr lang="en-US" sz="1400" dirty="0">
                <a:solidFill>
                  <a:schemeClr val="bg1"/>
                </a:solidFill>
                <a:latin typeface="Bahnschrift Light" panose="020B0502040204020203" pitchFamily="34" charset="0"/>
              </a:rPr>
              <a:t> toy car in a video… </a:t>
            </a:r>
          </a:p>
          <a:p>
            <a:pPr algn="ctr"/>
            <a:r>
              <a:rPr lang="en-US" sz="1400" dirty="0">
                <a:solidFill>
                  <a:schemeClr val="bg1"/>
                </a:solidFill>
                <a:latin typeface="Bahnschrift Light" panose="020B0502040204020203" pitchFamily="34" charset="0"/>
              </a:rPr>
              <a:t>it’s blurred!</a:t>
            </a:r>
          </a:p>
        </p:txBody>
      </p:sp>
      <p:pic>
        <p:nvPicPr>
          <p:cNvPr id="25" name="Graphic 24" descr="Arrow: Rotate left with solid fill">
            <a:extLst>
              <a:ext uri="{FF2B5EF4-FFF2-40B4-BE49-F238E27FC236}">
                <a16:creationId xmlns:a16="http://schemas.microsoft.com/office/drawing/2014/main" id="{4D69433A-1DD4-2DC5-1FBA-3FF6D1752A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114279">
            <a:off x="593271" y="3486127"/>
            <a:ext cx="914400" cy="914400"/>
          </a:xfrm>
          <a:prstGeom prst="rect">
            <a:avLst/>
          </a:prstGeom>
        </p:spPr>
      </p:pic>
      <p:pic>
        <p:nvPicPr>
          <p:cNvPr id="27" name="Graphic 26" descr="Arrow: Rotate right with solid fill">
            <a:extLst>
              <a:ext uri="{FF2B5EF4-FFF2-40B4-BE49-F238E27FC236}">
                <a16:creationId xmlns:a16="http://schemas.microsoft.com/office/drawing/2014/main" id="{3D7279DD-4D3D-3C82-5C99-9A31F9D2CB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3659212">
            <a:off x="3696135" y="118760"/>
            <a:ext cx="914400" cy="914400"/>
          </a:xfrm>
          <a:prstGeom prst="rect">
            <a:avLst/>
          </a:prstGeom>
        </p:spPr>
      </p:pic>
      <p:sp>
        <p:nvSpPr>
          <p:cNvPr id="30" name="TextBox 29">
            <a:extLst>
              <a:ext uri="{FF2B5EF4-FFF2-40B4-BE49-F238E27FC236}">
                <a16:creationId xmlns:a16="http://schemas.microsoft.com/office/drawing/2014/main" id="{566BD868-7D1A-4574-E520-7B194BD8C420}"/>
              </a:ext>
            </a:extLst>
          </p:cNvPr>
          <p:cNvSpPr txBox="1"/>
          <p:nvPr/>
        </p:nvSpPr>
        <p:spPr>
          <a:xfrm>
            <a:off x="5329382" y="0"/>
            <a:ext cx="6862618"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How can we deblur an image?</a:t>
            </a:r>
          </a:p>
        </p:txBody>
      </p:sp>
      <p:sp>
        <p:nvSpPr>
          <p:cNvPr id="31" name="Rectangle 30">
            <a:extLst>
              <a:ext uri="{FF2B5EF4-FFF2-40B4-BE49-F238E27FC236}">
                <a16:creationId xmlns:a16="http://schemas.microsoft.com/office/drawing/2014/main" id="{C13060AD-E868-A763-2FD8-93498794E44E}"/>
              </a:ext>
            </a:extLst>
          </p:cNvPr>
          <p:cNvSpPr/>
          <p:nvPr/>
        </p:nvSpPr>
        <p:spPr>
          <a:xfrm>
            <a:off x="4153336" y="3076837"/>
            <a:ext cx="946109" cy="23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Figure A</a:t>
            </a:r>
          </a:p>
        </p:txBody>
      </p:sp>
      <p:sp>
        <p:nvSpPr>
          <p:cNvPr id="33" name="Rectangle 32">
            <a:extLst>
              <a:ext uri="{FF2B5EF4-FFF2-40B4-BE49-F238E27FC236}">
                <a16:creationId xmlns:a16="http://schemas.microsoft.com/office/drawing/2014/main" id="{92103C94-B9DA-D2D7-8381-C71CB82615D1}"/>
              </a:ext>
            </a:extLst>
          </p:cNvPr>
          <p:cNvSpPr/>
          <p:nvPr/>
        </p:nvSpPr>
        <p:spPr>
          <a:xfrm>
            <a:off x="4153336" y="6527056"/>
            <a:ext cx="946109" cy="23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Figure B</a:t>
            </a:r>
          </a:p>
        </p:txBody>
      </p:sp>
      <p:cxnSp>
        <p:nvCxnSpPr>
          <p:cNvPr id="36" name="Straight Connector 35">
            <a:extLst>
              <a:ext uri="{FF2B5EF4-FFF2-40B4-BE49-F238E27FC236}">
                <a16:creationId xmlns:a16="http://schemas.microsoft.com/office/drawing/2014/main" id="{5D76195D-F4F3-AE4F-7596-B3C1D1A24B18}"/>
              </a:ext>
            </a:extLst>
          </p:cNvPr>
          <p:cNvCxnSpPr/>
          <p:nvPr/>
        </p:nvCxnSpPr>
        <p:spPr>
          <a:xfrm>
            <a:off x="5329382" y="0"/>
            <a:ext cx="0" cy="685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39DEEAD-1CB9-DFBE-2A99-E07599829C6C}"/>
                  </a:ext>
                </a:extLst>
              </p:cNvPr>
              <p:cNvSpPr txBox="1"/>
              <p:nvPr/>
            </p:nvSpPr>
            <p:spPr>
              <a:xfrm>
                <a:off x="5497572" y="523302"/>
                <a:ext cx="6499727" cy="6154249"/>
              </a:xfrm>
              <a:prstGeom prst="rect">
                <a:avLst/>
              </a:prstGeom>
              <a:noFill/>
            </p:spPr>
            <p:txBody>
              <a:bodyPr wrap="square" rtlCol="0">
                <a:spAutoFit/>
              </a:bodyPr>
              <a:lstStyle/>
              <a:p>
                <a:pPr algn="just"/>
                <a:r>
                  <a:rPr lang="en-US" sz="1600" dirty="0">
                    <a:latin typeface="Bahnschrift Light" panose="020B0502040204020203" pitchFamily="34" charset="0"/>
                  </a:rPr>
                  <a:t>In </a:t>
                </a:r>
                <a:r>
                  <a:rPr lang="en-US" sz="1600" b="1" dirty="0">
                    <a:solidFill>
                      <a:schemeClr val="accent2">
                        <a:lumMod val="50000"/>
                      </a:schemeClr>
                    </a:solidFill>
                    <a:latin typeface="Bahnschrift Light" panose="020B0502040204020203" pitchFamily="34" charset="0"/>
                  </a:rPr>
                  <a:t>Minimum Mean Square Error (Wiener) filtering, </a:t>
                </a:r>
                <a:r>
                  <a:rPr lang="en-US" sz="1600" dirty="0">
                    <a:latin typeface="Bahnschrift Light" panose="020B0502040204020203" pitchFamily="34" charset="0"/>
                  </a:rPr>
                  <a:t>we want to minimize the square error function:</a:t>
                </a:r>
              </a:p>
              <a:p>
                <a:pPr algn="just"/>
                <a:endParaRPr lang="en-US" sz="1600" b="1" dirty="0">
                  <a:solidFill>
                    <a:schemeClr val="accent2">
                      <a:lumMod val="50000"/>
                    </a:schemeClr>
                  </a:solidFill>
                  <a:latin typeface="Bahnschrift Light" panose="020B0502040204020203" pitchFamily="34" charset="0"/>
                </a:endParaRPr>
              </a:p>
              <a:p>
                <a:pPr algn="just"/>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r>
                        <a:rPr lang="en-US" sz="1600" b="0" i="1" smtClean="0">
                          <a:latin typeface="Cambria Math" panose="02040503050406030204" pitchFamily="18" charset="0"/>
                        </a:rPr>
                        <m:t>𝐸</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i="1">
                              <a:latin typeface="Cambria Math" panose="02040503050406030204" pitchFamily="18" charset="0"/>
                            </a:rPr>
                            <m:t>(</m:t>
                          </m:r>
                          <m:r>
                            <a:rPr lang="en-US" sz="1600" i="1">
                              <a:latin typeface="Cambria Math" panose="02040503050406030204" pitchFamily="18" charset="0"/>
                            </a:rPr>
                            <m:t>𝑓</m:t>
                          </m:r>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𝑓</m:t>
                              </m:r>
                            </m:e>
                          </m:acc>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m:oMathPara>
                </a14:m>
                <a:endParaRPr lang="en-US" sz="1600" b="0" dirty="0">
                  <a:latin typeface="Bahnschrift Light" panose="020B0502040204020203" pitchFamily="34" charset="0"/>
                </a:endParaRPr>
              </a:p>
              <a:p>
                <a:pPr algn="just"/>
                <a:endParaRPr lang="en-US" sz="1600" b="0" dirty="0">
                  <a:latin typeface="Bahnschrift Light" panose="020B0502040204020203" pitchFamily="34" charset="0"/>
                </a:endParaRPr>
              </a:p>
              <a:p>
                <a:pPr algn="just"/>
                <a:r>
                  <a:rPr lang="en-US" sz="1600" dirty="0">
                    <a:latin typeface="Bahnschrift Light" panose="020B0502040204020203" pitchFamily="34" charset="0"/>
                  </a:rPr>
                  <a:t>E{} is the expectation, </a:t>
                </a:r>
                <a14:m>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𝑓</m:t>
                        </m:r>
                      </m:e>
                    </m:acc>
                  </m:oMath>
                </a14:m>
                <a:r>
                  <a:rPr lang="en-US" sz="1600" dirty="0">
                    <a:latin typeface="Bahnschrift Light" panose="020B0502040204020203" pitchFamily="34" charset="0"/>
                  </a:rPr>
                  <a:t> is an estimate, </a:t>
                </a:r>
                <a14:m>
                  <m:oMath xmlns:m="http://schemas.openxmlformats.org/officeDocument/2006/math">
                    <m:r>
                      <a:rPr lang="en-US" sz="1600" i="1">
                        <a:latin typeface="Cambria Math" panose="02040503050406030204" pitchFamily="18" charset="0"/>
                      </a:rPr>
                      <m:t>𝑓</m:t>
                    </m:r>
                  </m:oMath>
                </a14:m>
                <a:r>
                  <a:rPr lang="en-US" sz="1600" dirty="0">
                    <a:latin typeface="Bahnschrift Light" panose="020B0502040204020203" pitchFamily="34" charset="0"/>
                  </a:rPr>
                  <a:t> is the object/scene. In frequency domain, the solution that minimizes this function is:</a:t>
                </a:r>
              </a:p>
              <a:p>
                <a:pPr algn="just"/>
                <a:endParaRPr lang="en-US" sz="1600" dirty="0">
                  <a:latin typeface="Bahnschrift Light" panose="020B0502040204020203" pitchFamily="34" charset="0"/>
                </a:endParaRPr>
              </a:p>
              <a:p>
                <a:pPr algn="just"/>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𝐹</m:t>
                          </m:r>
                        </m:e>
                      </m:acc>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𝐻</m:t>
                              </m:r>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den>
                          </m:f>
                          <m:f>
                            <m:fPr>
                              <m:ctrlPr>
                                <a:rPr lang="en-US" sz="1600" b="0" i="1" smtClean="0">
                                  <a:latin typeface="Cambria Math" panose="02040503050406030204" pitchFamily="18" charset="0"/>
                                </a:rPr>
                              </m:ctrlPr>
                            </m:fPr>
                            <m:num>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𝐻</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e>
                                  </m:d>
                                </m:e>
                                <m:sup>
                                  <m:r>
                                    <a:rPr lang="en-US" sz="1600" b="0" i="1" smtClean="0">
                                      <a:latin typeface="Cambria Math" panose="02040503050406030204" pitchFamily="18" charset="0"/>
                                    </a:rPr>
                                    <m:t>2</m:t>
                                  </m:r>
                                </m:sup>
                              </m:sSup>
                            </m:num>
                            <m:den>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𝐻</m:t>
                                      </m:r>
                                      <m:d>
                                        <m:dPr>
                                          <m:ctrlPr>
                                            <a:rPr lang="en-US" sz="1600" i="1">
                                              <a:latin typeface="Cambria Math" panose="02040503050406030204" pitchFamily="18" charset="0"/>
                                            </a:rPr>
                                          </m:ctrlPr>
                                        </m:dPr>
                                        <m:e>
                                          <m:r>
                                            <a:rPr lang="en-US" sz="1600" i="1">
                                              <a:latin typeface="Cambria Math" panose="02040503050406030204" pitchFamily="18" charset="0"/>
                                            </a:rPr>
                                            <m:t>𝑢</m:t>
                                          </m:r>
                                          <m:r>
                                            <a:rPr lang="en-US" sz="1600" i="1">
                                              <a:latin typeface="Cambria Math" panose="02040503050406030204" pitchFamily="18" charset="0"/>
                                            </a:rPr>
                                            <m:t>,</m:t>
                                          </m:r>
                                          <m:r>
                                            <a:rPr lang="en-US" sz="1600" i="1">
                                              <a:latin typeface="Cambria Math" panose="02040503050406030204" pitchFamily="18" charset="0"/>
                                            </a:rPr>
                                            <m:t>𝑣</m:t>
                                          </m:r>
                                        </m:e>
                                      </m:d>
                                    </m:e>
                                  </m:d>
                                </m:e>
                                <m:sup>
                                  <m:r>
                                    <a:rPr lang="en-US" sz="1600" i="1">
                                      <a:latin typeface="Cambria Math" panose="02040503050406030204" pitchFamily="18" charset="0"/>
                                    </a:rPr>
                                    <m:t>2</m:t>
                                  </m:r>
                                </m:sup>
                              </m:sSup>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den>
                          </m:f>
                        </m:e>
                      </m:d>
                      <m:r>
                        <a:rPr lang="en-US" sz="1600" b="0" i="1" smtClean="0">
                          <a:latin typeface="Cambria Math" panose="02040503050406030204" pitchFamily="18" charset="0"/>
                        </a:rPr>
                        <m:t> </m:t>
                      </m:r>
                      <m:r>
                        <a:rPr lang="en-US" sz="1600" b="0" i="1" smtClean="0">
                          <a:latin typeface="Cambria Math" panose="02040503050406030204" pitchFamily="18" charset="0"/>
                        </a:rPr>
                        <m:t>𝐺</m:t>
                      </m:r>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oMath>
                  </m:oMathPara>
                </a14:m>
                <a:endParaRPr lang="en-US" sz="1600" dirty="0">
                  <a:latin typeface="Bahnschrift Light" panose="020B0502040204020203" pitchFamily="34" charset="0"/>
                </a:endParaRPr>
              </a:p>
              <a:p>
                <a:pPr algn="just"/>
                <a:endParaRPr lang="en-US" sz="1600" dirty="0">
                  <a:latin typeface="Bahnschrift Light" panose="020B0502040204020203" pitchFamily="34" charset="0"/>
                </a:endParaRPr>
              </a:p>
              <a:p>
                <a:pPr algn="just"/>
                <a14:m>
                  <m:oMathPara xmlns:m="http://schemas.openxmlformats.org/officeDocument/2006/math">
                    <m:oMathParaPr>
                      <m:jc m:val="left"/>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𝐹</m:t>
                          </m:r>
                        </m:e>
                      </m:acc>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 →</m:t>
                      </m:r>
                      <m:r>
                        <a:rPr lang="en-US" sz="1600" b="0" i="1" smtClean="0">
                          <a:latin typeface="Cambria Math" panose="02040503050406030204" pitchFamily="18" charset="0"/>
                        </a:rPr>
                        <m:t>𝐹𝑜𝑢𝑟𝑖𝑒𝑟</m:t>
                      </m:r>
                      <m:r>
                        <a:rPr lang="en-US" sz="1600" b="0" i="1" smtClean="0">
                          <a:latin typeface="Cambria Math" panose="02040503050406030204" pitchFamily="18" charset="0"/>
                        </a:rPr>
                        <m:t> </m:t>
                      </m:r>
                      <m:r>
                        <a:rPr lang="en-US" sz="1600" b="0" i="1" smtClean="0">
                          <a:latin typeface="Cambria Math" panose="02040503050406030204" pitchFamily="18" charset="0"/>
                        </a:rPr>
                        <m:t>𝑇𝑟𝑎𝑛𝑠𝑓𝑜𝑟𝑚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acc>
                        <m:accPr>
                          <m:chr m:val="̂"/>
                          <m:ctrlPr>
                            <a:rPr lang="en-US" sz="1600" i="1">
                              <a:latin typeface="Cambria Math" panose="02040503050406030204" pitchFamily="18" charset="0"/>
                            </a:rPr>
                          </m:ctrlPr>
                        </m:accPr>
                        <m:e>
                          <m:r>
                            <a:rPr lang="en-US" sz="1600" i="1">
                              <a:latin typeface="Cambria Math" panose="02040503050406030204" pitchFamily="18" charset="0"/>
                            </a:rPr>
                            <m:t>𝑓</m:t>
                          </m:r>
                        </m:e>
                      </m:acc>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oMath>
                  </m:oMathPara>
                </a14:m>
                <a:endParaRPr lang="en-US" sz="1600" b="0" i="1" dirty="0">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𝐻</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 →</m:t>
                      </m:r>
                      <m:r>
                        <a:rPr lang="en-US" sz="1600" b="0" i="1" smtClean="0">
                          <a:latin typeface="Cambria Math" panose="02040503050406030204" pitchFamily="18" charset="0"/>
                        </a:rPr>
                        <m:t>𝐹𝑜𝑢𝑟𝑖𝑒𝑟</m:t>
                      </m:r>
                      <m:r>
                        <a:rPr lang="en-US" sz="1600" b="0" i="1" smtClean="0">
                          <a:latin typeface="Cambria Math" panose="02040503050406030204" pitchFamily="18" charset="0"/>
                        </a:rPr>
                        <m:t> </m:t>
                      </m:r>
                      <m:r>
                        <a:rPr lang="en-US" sz="1600" b="0" i="1" smtClean="0">
                          <a:latin typeface="Cambria Math" panose="02040503050406030204" pitchFamily="18" charset="0"/>
                        </a:rPr>
                        <m:t>𝑇𝑟𝑎𝑛𝑠𝑓𝑜𝑟𝑚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oMath>
                  </m:oMathPara>
                </a14:m>
                <a:endParaRPr lang="en-US" sz="1600" b="0" dirty="0">
                  <a:latin typeface="Bahnschrift Light" panose="020B0502040204020203" pitchFamily="34"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𝐺</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 →</m:t>
                      </m:r>
                      <m:r>
                        <a:rPr lang="en-US" sz="1600" b="0" i="1" smtClean="0">
                          <a:latin typeface="Cambria Math" panose="02040503050406030204" pitchFamily="18" charset="0"/>
                        </a:rPr>
                        <m:t>𝐹𝑜𝑢𝑟𝑖𝑒𝑟</m:t>
                      </m:r>
                      <m:r>
                        <a:rPr lang="en-US" sz="1600" b="0" i="1" smtClean="0">
                          <a:latin typeface="Cambria Math" panose="02040503050406030204" pitchFamily="18" charset="0"/>
                        </a:rPr>
                        <m:t> </m:t>
                      </m:r>
                      <m:r>
                        <a:rPr lang="en-US" sz="1600" b="0" i="1" smtClean="0">
                          <a:latin typeface="Cambria Math" panose="02040503050406030204" pitchFamily="18" charset="0"/>
                        </a:rPr>
                        <m:t>𝑇𝑟𝑎𝑛𝑠𝑓𝑜𝑟𝑚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oMath>
                  </m:oMathPara>
                </a14:m>
                <a:endParaRPr lang="en-US" sz="1600" b="0" dirty="0">
                  <a:latin typeface="Bahnschrift Light"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m:t>
                      </m:r>
                      <m:r>
                        <a:rPr lang="en-US" sz="1600" b="0" i="1" smtClean="0">
                          <a:latin typeface="Cambria Math" panose="02040503050406030204" pitchFamily="18" charset="0"/>
                        </a:rPr>
                        <m:t>𝑝𝑜𝑤𝑒𝑟</m:t>
                      </m:r>
                      <m:r>
                        <a:rPr lang="en-US" sz="1600" b="0" i="1" smtClean="0">
                          <a:latin typeface="Cambria Math" panose="02040503050406030204" pitchFamily="18" charset="0"/>
                        </a:rPr>
                        <m:t> </m:t>
                      </m:r>
                      <m:r>
                        <a:rPr lang="en-US" sz="1600" b="0" i="1" smtClean="0">
                          <a:latin typeface="Cambria Math" panose="02040503050406030204" pitchFamily="18" charset="0"/>
                        </a:rPr>
                        <m:t>𝑠𝑝𝑒𝑐𝑡𝑟𝑢𝑚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𝑛𝑜𝑖𝑠𝑒</m:t>
                      </m:r>
                    </m:oMath>
                  </m:oMathPara>
                </a14:m>
                <a:endParaRPr lang="en-US" sz="1600" b="0" dirty="0">
                  <a:latin typeface="Bahnschrift Light"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𝑓</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m:t>
                      </m:r>
                      <m:r>
                        <a:rPr lang="en-US" sz="1600" b="0" i="1" smtClean="0">
                          <a:latin typeface="Cambria Math" panose="02040503050406030204" pitchFamily="18" charset="0"/>
                        </a:rPr>
                        <m:t>𝑝𝑜𝑤𝑒𝑟</m:t>
                      </m:r>
                      <m:r>
                        <a:rPr lang="en-US" sz="1600" b="0" i="1" smtClean="0">
                          <a:latin typeface="Cambria Math" panose="02040503050406030204" pitchFamily="18" charset="0"/>
                        </a:rPr>
                        <m:t> </m:t>
                      </m:r>
                      <m:r>
                        <a:rPr lang="en-US" sz="1600" b="0" i="1" smtClean="0">
                          <a:latin typeface="Cambria Math" panose="02040503050406030204" pitchFamily="18" charset="0"/>
                        </a:rPr>
                        <m:t>𝑠𝑝𝑒𝑐𝑡𝑟𝑢𝑚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𝑜𝑏𝑗𝑒𝑐𝑡</m:t>
                      </m:r>
                    </m:oMath>
                  </m:oMathPara>
                </a14:m>
                <a:endParaRPr lang="en-US" sz="1600" b="0" dirty="0">
                  <a:latin typeface="Bahnschrift Light" panose="020B0502040204020203" pitchFamily="34" charset="0"/>
                </a:endParaRPr>
              </a:p>
              <a:p>
                <a:pPr algn="just"/>
                <a:endParaRPr lang="en-US" sz="1600" dirty="0">
                  <a:latin typeface="Bahnschrift Light" panose="020B0502040204020203" pitchFamily="34" charset="0"/>
                </a:endParaRPr>
              </a:p>
              <a:p>
                <a:pPr algn="just"/>
                <a:r>
                  <a:rPr lang="en-US" sz="1600" b="0" dirty="0">
                    <a:latin typeface="Bahnschrift Light" panose="020B0502040204020203" pitchFamily="34" charset="0"/>
                  </a:rPr>
                  <a:t>Let’s turn the ratio of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oMath>
                </a14:m>
                <a:r>
                  <a:rPr lang="en-US" sz="1600" b="0" dirty="0">
                    <a:latin typeface="Bahnschrift Light" panose="020B0502040204020203" pitchFamily="34" charset="0"/>
                  </a:rPr>
                  <a:t>) as single number called NSR (noise-to-signal ratio) [1].</a:t>
                </a:r>
              </a:p>
              <a:p>
                <a:pPr algn="just"/>
                <a:endParaRPr lang="en-US" sz="1600" dirty="0">
                  <a:latin typeface="Bahnschrift Light" panose="020B0502040204020203" pitchFamily="34" charset="0"/>
                </a:endParaRPr>
              </a:p>
              <a:p>
                <a:pPr algn="just"/>
                <a:endParaRPr lang="en-US" sz="1600" dirty="0">
                  <a:latin typeface="Bahnschrift Light" panose="020B0502040204020203" pitchFamily="34" charset="0"/>
                </a:endParaRPr>
              </a:p>
              <a:p>
                <a:pPr algn="just"/>
                <a:r>
                  <a:rPr lang="en-US" sz="1600" b="0" dirty="0">
                    <a:latin typeface="Bahnschrift Light" panose="020B0502040204020203" pitchFamily="34" charset="0"/>
                  </a:rPr>
                  <a:t>Now, let’s try to do </a:t>
                </a:r>
                <a:r>
                  <a:rPr lang="en-US" sz="1600" dirty="0">
                    <a:latin typeface="Bahnschrift Light" panose="020B0502040204020203" pitchFamily="34" charset="0"/>
                  </a:rPr>
                  <a:t>some deblurring!</a:t>
                </a:r>
                <a:endParaRPr lang="en-US" sz="1600" b="0" dirty="0">
                  <a:latin typeface="Bahnschrift Light" panose="020B0502040204020203" pitchFamily="34" charset="0"/>
                </a:endParaRPr>
              </a:p>
              <a:p>
                <a:pPr algn="just"/>
                <a:endParaRPr lang="en-US" sz="1600" dirty="0">
                  <a:latin typeface="Bahnschrift Light" panose="020B0502040204020203" pitchFamily="34" charset="0"/>
                </a:endParaRPr>
              </a:p>
              <a:p>
                <a:pPr algn="just"/>
                <a:endParaRPr lang="en-US" sz="1600" dirty="0">
                  <a:latin typeface="Bahnschrift Light" panose="020B0502040204020203" pitchFamily="34" charset="0"/>
                </a:endParaRPr>
              </a:p>
            </p:txBody>
          </p:sp>
        </mc:Choice>
        <mc:Fallback xmlns="">
          <p:sp>
            <p:nvSpPr>
              <p:cNvPr id="52" name="TextBox 51">
                <a:extLst>
                  <a:ext uri="{FF2B5EF4-FFF2-40B4-BE49-F238E27FC236}">
                    <a16:creationId xmlns:a16="http://schemas.microsoft.com/office/drawing/2014/main" id="{A39DEEAD-1CB9-DFBE-2A99-E07599829C6C}"/>
                  </a:ext>
                </a:extLst>
              </p:cNvPr>
              <p:cNvSpPr txBox="1">
                <a:spLocks noRot="1" noChangeAspect="1" noMove="1" noResize="1" noEditPoints="1" noAdjustHandles="1" noChangeArrowheads="1" noChangeShapeType="1" noTextEdit="1"/>
              </p:cNvSpPr>
              <p:nvPr/>
            </p:nvSpPr>
            <p:spPr>
              <a:xfrm>
                <a:off x="5497572" y="523302"/>
                <a:ext cx="6499727" cy="6154249"/>
              </a:xfrm>
              <a:prstGeom prst="rect">
                <a:avLst/>
              </a:prstGeom>
              <a:blipFill>
                <a:blip r:embed="rId9"/>
                <a:stretch>
                  <a:fillRect l="-390" t="-412" r="-585"/>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820F88B2-29C4-EF8C-6CFA-784184FF0973}"/>
              </a:ext>
            </a:extLst>
          </p:cNvPr>
          <p:cNvSpPr txBox="1"/>
          <p:nvPr/>
        </p:nvSpPr>
        <p:spPr>
          <a:xfrm>
            <a:off x="5267392" y="6644629"/>
            <a:ext cx="6096000" cy="230832"/>
          </a:xfrm>
          <a:prstGeom prst="rect">
            <a:avLst/>
          </a:prstGeom>
          <a:noFill/>
        </p:spPr>
        <p:txBody>
          <a:bodyPr wrap="square">
            <a:spAutoFit/>
          </a:bodyPr>
          <a:lstStyle/>
          <a:p>
            <a:r>
              <a:rPr lang="en-US" sz="900" dirty="0">
                <a:solidFill>
                  <a:schemeClr val="tx1"/>
                </a:solidFill>
                <a:latin typeface="Bahnschrift Light SemiCondensed" panose="020B0502040204020203" pitchFamily="34" charset="0"/>
              </a:rPr>
              <a:t>[1] Sorian</a:t>
            </a:r>
            <a:r>
              <a:rPr lang="en-US" sz="900" dirty="0">
                <a:latin typeface="Bahnschrift Light SemiCondensed" panose="020B0502040204020203" pitchFamily="34" charset="0"/>
              </a:rPr>
              <a:t>o, M. 2023. Super-resolution Motion Deblurring. Physics 305 Computational Imaging</a:t>
            </a:r>
            <a:endParaRPr lang="en-US" sz="900" dirty="0">
              <a:solidFill>
                <a:schemeClr val="tx1"/>
              </a:solidFill>
              <a:latin typeface="Bahnschrift Light SemiCondensed" panose="020B0502040204020203" pitchFamily="34" charset="0"/>
            </a:endParaRPr>
          </a:p>
        </p:txBody>
      </p:sp>
    </p:spTree>
    <p:extLst>
      <p:ext uri="{BB962C8B-B14F-4D97-AF65-F5344CB8AC3E}">
        <p14:creationId xmlns:p14="http://schemas.microsoft.com/office/powerpoint/2010/main" val="220467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4E8EA"/>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0" name="Rectangle 9">
            <a:extLst>
              <a:ext uri="{FF2B5EF4-FFF2-40B4-BE49-F238E27FC236}">
                <a16:creationId xmlns:a16="http://schemas.microsoft.com/office/drawing/2014/main" id="{16213E7B-391C-FBB2-FC66-5A57E19D4111}"/>
              </a:ext>
            </a:extLst>
          </p:cNvPr>
          <p:cNvSpPr/>
          <p:nvPr/>
        </p:nvSpPr>
        <p:spPr>
          <a:xfrm>
            <a:off x="132354" y="146489"/>
            <a:ext cx="4900822" cy="6575959"/>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r>
              <a:rPr lang="en-US" sz="2800" b="1" dirty="0">
                <a:solidFill>
                  <a:schemeClr val="tx1"/>
                </a:solidFill>
                <a:latin typeface="Bahnschrift SemiBold" panose="020B0502040204020203" pitchFamily="34" charset="0"/>
              </a:rPr>
              <a:t>Deblur images using Wiener filter</a:t>
            </a:r>
            <a:br>
              <a:rPr lang="en-US" b="1" dirty="0">
                <a:latin typeface="Bahnschrift SemiBold" panose="020B0502040204020203" pitchFamily="34" charset="0"/>
              </a:rPr>
            </a:br>
            <a:r>
              <a:rPr lang="en-US" dirty="0">
                <a:solidFill>
                  <a:schemeClr val="tx1"/>
                </a:solidFill>
                <a:latin typeface="Bahnschrift Light SemiCondensed" panose="020B0502040204020203" pitchFamily="34" charset="0"/>
              </a:rPr>
              <a:t>There is already a </a:t>
            </a:r>
            <a:r>
              <a:rPr lang="en-US" dirty="0" err="1">
                <a:solidFill>
                  <a:schemeClr val="tx1"/>
                </a:solidFill>
                <a:latin typeface="Bahnschrift Light SemiCondensed" panose="020B0502040204020203" pitchFamily="34" charset="0"/>
              </a:rPr>
              <a:t>Matlab</a:t>
            </a:r>
            <a:r>
              <a:rPr lang="en-US" dirty="0">
                <a:solidFill>
                  <a:schemeClr val="tx1"/>
                </a:solidFill>
                <a:latin typeface="Bahnschrift Light SemiCondensed" panose="020B0502040204020203" pitchFamily="34" charset="0"/>
              </a:rPr>
              <a:t> functions that performs Wiener filtering – </a:t>
            </a:r>
            <a:r>
              <a:rPr lang="en-US" u="sng" dirty="0">
                <a:solidFill>
                  <a:schemeClr val="tx1"/>
                </a:solidFill>
                <a:latin typeface="Bahnschrift Light SemiCondensed" panose="020B0502040204020203" pitchFamily="34" charset="0"/>
                <a:hlinkClick r:id="rId4"/>
              </a:rPr>
              <a:t>deconvwnr</a:t>
            </a:r>
            <a:r>
              <a:rPr lang="en-US" dirty="0">
                <a:solidFill>
                  <a:schemeClr val="tx1"/>
                </a:solidFill>
                <a:latin typeface="Bahnschrift Light SemiCondensed" panose="020B0502040204020203" pitchFamily="34" charset="0"/>
              </a:rPr>
              <a:t>:</a:t>
            </a:r>
          </a:p>
          <a:p>
            <a:pPr marL="177800" algn="just"/>
            <a:endParaRPr lang="en-PH" u="none" strike="noStrike" dirty="0">
              <a:solidFill>
                <a:srgbClr val="3B8AB2"/>
              </a:solidFill>
              <a:effectLst/>
              <a:latin typeface="Bahnschrift Light SemiCondensed" panose="020B0502040204020203" pitchFamily="34" charset="0"/>
              <a:hlinkClick r:id="rId5">
                <a:extLst>
                  <a:ext uri="{A12FA001-AC4F-418D-AE19-62706E023703}">
                    <ahyp:hlinkClr xmlns:ahyp="http://schemas.microsoft.com/office/drawing/2018/hyperlinkcolor" val="tx"/>
                  </a:ext>
                </a:extLst>
              </a:hlinkClick>
            </a:endParaRPr>
          </a:p>
          <a:p>
            <a:pPr marL="177800" algn="just"/>
            <a:r>
              <a:rPr lang="en-PH" sz="2400" b="1" strike="noStrike" dirty="0">
                <a:solidFill>
                  <a:srgbClr val="3A8AB2"/>
                </a:solidFill>
                <a:effectLst/>
                <a:latin typeface="Bahnschrift Light SemiCondensed" panose="020B0502040204020203" pitchFamily="34" charset="0"/>
                <a:hlinkClick r:id="rId5">
                  <a:extLst>
                    <a:ext uri="{A12FA001-AC4F-418D-AE19-62706E023703}">
                      <ahyp:hlinkClr xmlns:ahyp="http://schemas.microsoft.com/office/drawing/2018/hyperlinkcolor" val="tx"/>
                    </a:ext>
                  </a:extLst>
                </a:hlinkClick>
              </a:rPr>
              <a:t>J</a:t>
            </a:r>
            <a:r>
              <a:rPr lang="en-PH" sz="2400" b="1" strike="noStrike" dirty="0">
                <a:solidFill>
                  <a:srgbClr val="3A8AB2"/>
                </a:solidFill>
                <a:effectLst/>
                <a:latin typeface="Bahnschrift Light SemiCondensed" panose="020B0502040204020203" pitchFamily="34" charset="0"/>
              </a:rPr>
              <a:t> = </a:t>
            </a:r>
            <a:r>
              <a:rPr lang="en-PH" sz="2400" b="1" strike="noStrike" dirty="0" err="1">
                <a:solidFill>
                  <a:srgbClr val="3A8AB2"/>
                </a:solidFill>
                <a:effectLst/>
                <a:latin typeface="Bahnschrift Light SemiCondensed" panose="020B0502040204020203" pitchFamily="34" charset="0"/>
              </a:rPr>
              <a:t>deconvwnr</a:t>
            </a:r>
            <a:r>
              <a:rPr lang="en-PH" sz="2400" b="1" strike="noStrike" dirty="0">
                <a:solidFill>
                  <a:srgbClr val="3A8AB2"/>
                </a:solidFill>
                <a:effectLst/>
                <a:latin typeface="Bahnschrift Light SemiCondensed" panose="020B0502040204020203" pitchFamily="34" charset="0"/>
              </a:rPr>
              <a:t>(</a:t>
            </a:r>
            <a:r>
              <a:rPr lang="en-PH" sz="2400" b="1" strike="noStrike" dirty="0" err="1">
                <a:solidFill>
                  <a:srgbClr val="3A8AB2"/>
                </a:solidFill>
                <a:effectLst/>
                <a:latin typeface="Bahnschrift Light SemiCondensed" panose="020B0502040204020203" pitchFamily="34" charset="0"/>
                <a:hlinkClick r:id="rId6">
                  <a:extLst>
                    <a:ext uri="{A12FA001-AC4F-418D-AE19-62706E023703}">
                      <ahyp:hlinkClr xmlns:ahyp="http://schemas.microsoft.com/office/drawing/2018/hyperlinkcolor" val="tx"/>
                    </a:ext>
                  </a:extLst>
                </a:hlinkClick>
              </a:rPr>
              <a:t>I</a:t>
            </a:r>
            <a:r>
              <a:rPr lang="en-PH" sz="2400" b="1" strike="noStrike" dirty="0" err="1">
                <a:solidFill>
                  <a:srgbClr val="3A8AB2"/>
                </a:solidFill>
                <a:effectLst/>
                <a:latin typeface="Bahnschrift Light SemiCondensed" panose="020B0502040204020203" pitchFamily="34" charset="0"/>
              </a:rPr>
              <a:t>,</a:t>
            </a:r>
            <a:r>
              <a:rPr lang="en-PH" sz="2400" b="1" strike="noStrike" dirty="0" err="1">
                <a:solidFill>
                  <a:srgbClr val="3A8AB2"/>
                </a:solidFill>
                <a:effectLst/>
                <a:latin typeface="Bahnschrift Light SemiCondensed" panose="020B0502040204020203" pitchFamily="34" charset="0"/>
                <a:hlinkClick r:id="rId7">
                  <a:extLst>
                    <a:ext uri="{A12FA001-AC4F-418D-AE19-62706E023703}">
                      <ahyp:hlinkClr xmlns:ahyp="http://schemas.microsoft.com/office/drawing/2018/hyperlinkcolor" val="tx"/>
                    </a:ext>
                  </a:extLst>
                </a:hlinkClick>
              </a:rPr>
              <a:t>psf</a:t>
            </a:r>
            <a:r>
              <a:rPr lang="en-PH" sz="2400" b="1" strike="noStrike" dirty="0" err="1">
                <a:solidFill>
                  <a:srgbClr val="3A8AB2"/>
                </a:solidFill>
                <a:effectLst/>
                <a:latin typeface="Bahnschrift Light SemiCondensed" panose="020B0502040204020203" pitchFamily="34" charset="0"/>
              </a:rPr>
              <a:t>,</a:t>
            </a:r>
            <a:r>
              <a:rPr lang="en-PH" sz="2400" b="1" strike="noStrike" dirty="0" err="1">
                <a:solidFill>
                  <a:srgbClr val="3A8AB2"/>
                </a:solidFill>
                <a:effectLst/>
                <a:latin typeface="Bahnschrift Light SemiCondensed" panose="020B0502040204020203" pitchFamily="34" charset="0"/>
                <a:hlinkClick r:id="rId8">
                  <a:extLst>
                    <a:ext uri="{A12FA001-AC4F-418D-AE19-62706E023703}">
                      <ahyp:hlinkClr xmlns:ahyp="http://schemas.microsoft.com/office/drawing/2018/hyperlinkcolor" val="tx"/>
                    </a:ext>
                  </a:extLst>
                </a:hlinkClick>
              </a:rPr>
              <a:t>nsr</a:t>
            </a:r>
            <a:r>
              <a:rPr lang="en-PH" sz="2400" b="1" strike="noStrike" dirty="0">
                <a:solidFill>
                  <a:srgbClr val="3A8AB2"/>
                </a:solidFill>
                <a:effectLst/>
                <a:latin typeface="Bahnschrift Light SemiCondensed" panose="020B0502040204020203" pitchFamily="34" charset="0"/>
              </a:rPr>
              <a:t>) </a:t>
            </a:r>
          </a:p>
          <a:p>
            <a:pPr marL="177800" algn="just"/>
            <a:endParaRPr lang="en-PH" u="none" strike="noStrike" dirty="0">
              <a:solidFill>
                <a:srgbClr val="212121"/>
              </a:solidFill>
              <a:effectLst/>
              <a:latin typeface="Bahnschrift Light SemiCondensed" panose="020B0502040204020203" pitchFamily="34" charset="0"/>
            </a:endParaRPr>
          </a:p>
          <a:p>
            <a:pPr marL="177800" algn="just"/>
            <a:r>
              <a:rPr lang="en-PH" u="none" strike="noStrike" dirty="0">
                <a:solidFill>
                  <a:srgbClr val="212121"/>
                </a:solidFill>
                <a:effectLst/>
                <a:latin typeface="Bahnschrift Light SemiCondensed" panose="020B0502040204020203" pitchFamily="34" charset="0"/>
              </a:rPr>
              <a:t>The above function </a:t>
            </a:r>
            <a:r>
              <a:rPr lang="en-PH" b="1" u="none" strike="noStrike" dirty="0" err="1">
                <a:solidFill>
                  <a:srgbClr val="3A8AB2"/>
                </a:solidFill>
                <a:effectLst/>
                <a:latin typeface="Bahnschrift Light SemiCondensed" panose="020B0502040204020203" pitchFamily="34" charset="0"/>
              </a:rPr>
              <a:t>deconvwnr</a:t>
            </a:r>
            <a:r>
              <a:rPr lang="en-PH" u="none" strike="noStrike" dirty="0">
                <a:solidFill>
                  <a:srgbClr val="212121"/>
                </a:solidFill>
                <a:effectLst/>
                <a:latin typeface="Bahnschrift Light SemiCondensed" panose="020B0502040204020203" pitchFamily="34" charset="0"/>
              </a:rPr>
              <a:t> returns a deblurred image </a:t>
            </a:r>
            <a:r>
              <a:rPr lang="en-PH" b="1" u="none" strike="noStrike" dirty="0">
                <a:solidFill>
                  <a:srgbClr val="3A8AB2"/>
                </a:solidFill>
                <a:effectLst/>
                <a:latin typeface="Bahnschrift Light SemiCondensed" panose="020B0502040204020203" pitchFamily="34" charset="0"/>
              </a:rPr>
              <a:t>J</a:t>
            </a:r>
            <a:r>
              <a:rPr lang="en-PH" b="1" u="none" strike="noStrike" dirty="0">
                <a:solidFill>
                  <a:srgbClr val="212121"/>
                </a:solidFill>
                <a:effectLst/>
                <a:latin typeface="Bahnschrift Light SemiCondensed" panose="020B0502040204020203" pitchFamily="34" charset="0"/>
              </a:rPr>
              <a:t> </a:t>
            </a:r>
            <a:r>
              <a:rPr lang="en-PH" u="none" strike="noStrike" dirty="0">
                <a:solidFill>
                  <a:srgbClr val="212121"/>
                </a:solidFill>
                <a:effectLst/>
                <a:latin typeface="Bahnschrift Light SemiCondensed" panose="020B0502040204020203" pitchFamily="34" charset="0"/>
              </a:rPr>
              <a:t>of a blurred image </a:t>
            </a:r>
            <a:r>
              <a:rPr lang="en-PH" b="1" u="none" strike="noStrike" dirty="0">
                <a:solidFill>
                  <a:srgbClr val="3A8AB2"/>
                </a:solidFill>
                <a:effectLst/>
                <a:latin typeface="Bahnschrift Light SemiCondensed" panose="020B0502040204020203" pitchFamily="34" charset="0"/>
              </a:rPr>
              <a:t>I</a:t>
            </a:r>
            <a:r>
              <a:rPr lang="en-PH" b="1" u="none" strike="noStrike" dirty="0">
                <a:solidFill>
                  <a:schemeClr val="tx1"/>
                </a:solidFill>
                <a:effectLst/>
                <a:latin typeface="Bahnschrift Light SemiCondensed" panose="020B0502040204020203" pitchFamily="34" charset="0"/>
              </a:rPr>
              <a:t>. </a:t>
            </a:r>
            <a:r>
              <a:rPr lang="en-PH" u="none" strike="noStrike" dirty="0">
                <a:solidFill>
                  <a:schemeClr val="tx1"/>
                </a:solidFill>
                <a:effectLst/>
                <a:latin typeface="Bahnschrift Light SemiCondensed" panose="020B0502040204020203" pitchFamily="34" charset="0"/>
              </a:rPr>
              <a:t>Image </a:t>
            </a:r>
            <a:r>
              <a:rPr lang="en-PH" b="1" u="none" strike="noStrike" dirty="0">
                <a:solidFill>
                  <a:srgbClr val="3A8AB2"/>
                </a:solidFill>
                <a:effectLst/>
                <a:latin typeface="Bahnschrift Light SemiCondensed" panose="020B0502040204020203" pitchFamily="34" charset="0"/>
              </a:rPr>
              <a:t>I</a:t>
            </a:r>
            <a:r>
              <a:rPr lang="en-PH" u="none" strike="noStrike" dirty="0">
                <a:solidFill>
                  <a:schemeClr val="tx1"/>
                </a:solidFill>
                <a:effectLst/>
                <a:latin typeface="Bahnschrift Light SemiCondensed" panose="020B0502040204020203" pitchFamily="34" charset="0"/>
              </a:rPr>
              <a:t> is being convolved </a:t>
            </a:r>
            <a:r>
              <a:rPr lang="en-PH" dirty="0">
                <a:solidFill>
                  <a:schemeClr val="tx1"/>
                </a:solidFill>
                <a:latin typeface="Bahnschrift Light SemiCondensed" panose="020B0502040204020203" pitchFamily="34" charset="0"/>
              </a:rPr>
              <a:t>with the point-spread function </a:t>
            </a:r>
            <a:r>
              <a:rPr lang="en-PH" b="1" dirty="0">
                <a:solidFill>
                  <a:srgbClr val="3A8AB2"/>
                </a:solidFill>
                <a:latin typeface="Bahnschrift Light SemiCondensed" panose="020B0502040204020203" pitchFamily="34" charset="0"/>
              </a:rPr>
              <a:t>psf</a:t>
            </a:r>
            <a:r>
              <a:rPr lang="en-PH" dirty="0">
                <a:solidFill>
                  <a:schemeClr val="tx1"/>
                </a:solidFill>
                <a:latin typeface="Bahnschrift Light SemiCondensed" panose="020B0502040204020203" pitchFamily="34" charset="0"/>
              </a:rPr>
              <a:t>. In addition, there is an additive noise given by the noise-to-signal power ratio </a:t>
            </a:r>
            <a:r>
              <a:rPr lang="en-PH" b="1" dirty="0" err="1">
                <a:solidFill>
                  <a:srgbClr val="3A8AB2"/>
                </a:solidFill>
                <a:latin typeface="Bahnschrift Light SemiCondensed" panose="020B0502040204020203" pitchFamily="34" charset="0"/>
              </a:rPr>
              <a:t>nsr</a:t>
            </a:r>
            <a:r>
              <a:rPr lang="en-PH" b="1" dirty="0">
                <a:solidFill>
                  <a:srgbClr val="3A8AB2"/>
                </a:solidFill>
                <a:latin typeface="Bahnschrift Light SemiCondensed" panose="020B0502040204020203" pitchFamily="34" charset="0"/>
              </a:rPr>
              <a:t> </a:t>
            </a:r>
            <a:r>
              <a:rPr lang="en-PH" b="1" dirty="0">
                <a:solidFill>
                  <a:schemeClr val="tx1"/>
                </a:solidFill>
                <a:latin typeface="Bahnschrift Light SemiCondensed" panose="020B0502040204020203" pitchFamily="34" charset="0"/>
              </a:rPr>
              <a:t>[2]</a:t>
            </a:r>
            <a:r>
              <a:rPr lang="en-PH" dirty="0">
                <a:solidFill>
                  <a:schemeClr val="tx1"/>
                </a:solidFill>
                <a:latin typeface="Bahnschrift Light SemiCondensed" panose="020B0502040204020203" pitchFamily="34" charset="0"/>
              </a:rPr>
              <a:t>.</a:t>
            </a:r>
            <a:endParaRPr lang="en-PH" u="none" strike="noStrike" dirty="0">
              <a:solidFill>
                <a:schemeClr val="tx1"/>
              </a:solidFill>
              <a:effectLst/>
              <a:latin typeface="Bahnschrift Light SemiCondensed" panose="020B0502040204020203" pitchFamily="34" charset="0"/>
            </a:endParaRPr>
          </a:p>
          <a:p>
            <a:pPr marL="177800" algn="just"/>
            <a:endParaRPr lang="en-US" dirty="0">
              <a:solidFill>
                <a:schemeClr val="tx1"/>
              </a:solidFill>
              <a:latin typeface="Bahnschrift Light SemiCondensed" panose="020B0502040204020203" pitchFamily="34" charset="0"/>
            </a:endParaRPr>
          </a:p>
          <a:p>
            <a:pPr marL="177800" algn="just"/>
            <a:r>
              <a:rPr lang="en-US" dirty="0">
                <a:solidFill>
                  <a:schemeClr val="tx1"/>
                </a:solidFill>
                <a:latin typeface="Bahnschrift Light SemiCondensed" panose="020B0502040204020203" pitchFamily="34" charset="0"/>
              </a:rPr>
              <a:t>Here is an example of a </a:t>
            </a:r>
            <a:r>
              <a:rPr lang="en-US" dirty="0">
                <a:latin typeface="Bahnschrift Light SemiCondensed" panose="020B0502040204020203" pitchFamily="34" charset="0"/>
                <a:hlinkClick r:id="rId9"/>
              </a:rPr>
              <a:t>Matlab code</a:t>
            </a:r>
            <a:r>
              <a:rPr lang="en-US" dirty="0">
                <a:latin typeface="Bahnschrift Light SemiCondensed" panose="020B0502040204020203" pitchFamily="34" charset="0"/>
              </a:rPr>
              <a:t> </a:t>
            </a:r>
            <a:r>
              <a:rPr lang="en-US" dirty="0">
                <a:solidFill>
                  <a:schemeClr val="tx1"/>
                </a:solidFill>
                <a:latin typeface="Bahnschrift Light SemiCondensed" panose="020B0502040204020203" pitchFamily="34" charset="0"/>
              </a:rPr>
              <a:t>that uses the above function.  Now, let’s apply it to our own pictures. Before we use blurred images </a:t>
            </a:r>
            <a:r>
              <a:rPr lang="en-US" dirty="0" err="1">
                <a:solidFill>
                  <a:schemeClr val="tx1"/>
                </a:solidFill>
                <a:latin typeface="Bahnschrift Light SemiCondensed" panose="020B0502040204020203" pitchFamily="34" charset="0"/>
              </a:rPr>
              <a:t>tho</a:t>
            </a:r>
            <a:r>
              <a:rPr lang="en-US" dirty="0">
                <a:solidFill>
                  <a:schemeClr val="tx1"/>
                </a:solidFill>
                <a:latin typeface="Bahnschrift Light SemiCondensed" panose="020B0502040204020203" pitchFamily="34" charset="0"/>
              </a:rPr>
              <a:t>, let’s try synthetically blur a clear image first. We should be able to reconstructed the original.</a:t>
            </a:r>
          </a:p>
        </p:txBody>
      </p:sp>
      <p:sp>
        <p:nvSpPr>
          <p:cNvPr id="14" name="TextBox 13">
            <a:extLst>
              <a:ext uri="{FF2B5EF4-FFF2-40B4-BE49-F238E27FC236}">
                <a16:creationId xmlns:a16="http://schemas.microsoft.com/office/drawing/2014/main" id="{1B280C27-D10E-7A97-BF98-D946738BECCB}"/>
              </a:ext>
            </a:extLst>
          </p:cNvPr>
          <p:cNvSpPr txBox="1"/>
          <p:nvPr/>
        </p:nvSpPr>
        <p:spPr>
          <a:xfrm>
            <a:off x="5274323" y="146489"/>
            <a:ext cx="6473177" cy="2646878"/>
          </a:xfrm>
          <a:prstGeom prst="rect">
            <a:avLst/>
          </a:prstGeom>
          <a:solidFill>
            <a:schemeClr val="bg1"/>
          </a:solidFill>
        </p:spPr>
        <p:txBody>
          <a:bodyPr wrap="square" rtlCol="0">
            <a:spAutoFit/>
          </a:bodyPr>
          <a:lstStyle/>
          <a:p>
            <a:r>
              <a:rPr lang="en-US" sz="1600" dirty="0">
                <a:solidFill>
                  <a:schemeClr val="accent2">
                    <a:lumMod val="75000"/>
                  </a:schemeClr>
                </a:solidFill>
              </a:rPr>
              <a:t>MATLAB code</a:t>
            </a:r>
          </a:p>
          <a:p>
            <a:endParaRPr lang="en-US" dirty="0"/>
          </a:p>
          <a:p>
            <a:r>
              <a:rPr lang="en-PH" sz="1200" b="0" i="0" dirty="0">
                <a:solidFill>
                  <a:srgbClr val="212121"/>
                </a:solidFill>
                <a:effectLst/>
                <a:latin typeface="Menlo" panose="020B0609030804020204" pitchFamily="49" charset="0"/>
              </a:rPr>
              <a:t>figure();</a:t>
            </a:r>
          </a:p>
          <a:p>
            <a:r>
              <a:rPr lang="en-PH" sz="1200" b="0" i="0" dirty="0" err="1">
                <a:solidFill>
                  <a:srgbClr val="212121"/>
                </a:solidFill>
                <a:effectLst/>
                <a:latin typeface="Menlo" panose="020B0609030804020204" pitchFamily="49" charset="0"/>
              </a:rPr>
              <a:t>Ioriginal</a:t>
            </a:r>
            <a:r>
              <a:rPr lang="en-PH" sz="1200" b="0" i="0" dirty="0">
                <a:solidFill>
                  <a:srgbClr val="212121"/>
                </a:solidFill>
                <a:effectLst/>
                <a:latin typeface="Menlo" panose="020B0609030804020204" pitchFamily="49" charset="0"/>
              </a:rPr>
              <a:t> = </a:t>
            </a:r>
            <a:r>
              <a:rPr lang="en-PH" sz="1200" b="0" i="0" dirty="0" err="1">
                <a:solidFill>
                  <a:srgbClr val="212121"/>
                </a:solidFill>
                <a:effectLst/>
                <a:latin typeface="Menlo" panose="020B0609030804020204" pitchFamily="49" charset="0"/>
              </a:rPr>
              <a:t>imread</a:t>
            </a:r>
            <a:r>
              <a:rPr lang="en-PH" sz="1200" b="0" i="0" dirty="0">
                <a:solidFill>
                  <a:srgbClr val="212121"/>
                </a:solidFill>
                <a:effectLst/>
                <a:latin typeface="Menlo" panose="020B0609030804020204" pitchFamily="49" charset="0"/>
              </a:rPr>
              <a:t>(</a:t>
            </a:r>
            <a:r>
              <a:rPr lang="en-PH" sz="1200" b="0" i="0" u="none" strike="noStrike" dirty="0">
                <a:solidFill>
                  <a:srgbClr val="A709F5"/>
                </a:solidFill>
                <a:effectLst/>
                <a:latin typeface="Menlo" panose="020B0609030804020204" pitchFamily="49" charset="0"/>
              </a:rPr>
              <a:t>'</a:t>
            </a:r>
            <a:r>
              <a:rPr lang="en-PH" sz="1200" b="0" i="0" u="none" strike="noStrike" dirty="0" err="1">
                <a:solidFill>
                  <a:srgbClr val="A709F5"/>
                </a:solidFill>
                <a:effectLst/>
                <a:latin typeface="Menlo" panose="020B0609030804020204" pitchFamily="49" charset="0"/>
              </a:rPr>
              <a:t>non_blur.png</a:t>
            </a:r>
            <a:r>
              <a:rPr lang="en-PH" sz="1200" b="0" i="0" u="none" strike="noStrike" dirty="0">
                <a:solidFill>
                  <a:srgbClr val="A709F5"/>
                </a:solidFill>
                <a:effectLst/>
                <a:latin typeface="Menlo" panose="020B0609030804020204" pitchFamily="49" charset="0"/>
              </a:rPr>
              <a:t>'</a:t>
            </a:r>
            <a:r>
              <a:rPr lang="en-PH" sz="1200" b="0" i="0" dirty="0">
                <a:solidFill>
                  <a:srgbClr val="212121"/>
                </a:solidFill>
                <a:effectLst/>
                <a:latin typeface="Menlo" panose="020B0609030804020204" pitchFamily="49" charset="0"/>
              </a:rPr>
              <a:t>);</a:t>
            </a:r>
          </a:p>
          <a:p>
            <a:r>
              <a:rPr lang="en-PH" sz="1200" b="0" i="0" dirty="0">
                <a:solidFill>
                  <a:srgbClr val="212121"/>
                </a:solidFill>
                <a:effectLst/>
                <a:latin typeface="Menlo" panose="020B0609030804020204" pitchFamily="49" charset="0"/>
              </a:rPr>
              <a:t>subplot(131); </a:t>
            </a:r>
            <a:r>
              <a:rPr lang="en-PH" sz="1200" b="0" i="0" dirty="0" err="1">
                <a:solidFill>
                  <a:srgbClr val="212121"/>
                </a:solidFill>
                <a:effectLst/>
                <a:latin typeface="Menlo" panose="020B0609030804020204" pitchFamily="49" charset="0"/>
              </a:rPr>
              <a:t>imshow</a:t>
            </a:r>
            <a:r>
              <a:rPr lang="en-PH" sz="1200" b="0" i="0" dirty="0">
                <a:solidFill>
                  <a:srgbClr val="212121"/>
                </a:solidFill>
                <a:effectLst/>
                <a:latin typeface="Menlo" panose="020B0609030804020204" pitchFamily="49" charset="0"/>
              </a:rPr>
              <a:t>(</a:t>
            </a:r>
            <a:r>
              <a:rPr lang="en-PH" sz="1200" b="0" i="0" dirty="0" err="1">
                <a:solidFill>
                  <a:srgbClr val="212121"/>
                </a:solidFill>
                <a:effectLst/>
                <a:latin typeface="Menlo" panose="020B0609030804020204" pitchFamily="49" charset="0"/>
              </a:rPr>
              <a:t>Ioriginal</a:t>
            </a:r>
            <a:r>
              <a:rPr lang="en-PH" sz="1200" b="0" i="0" dirty="0">
                <a:solidFill>
                  <a:srgbClr val="212121"/>
                </a:solidFill>
                <a:effectLst/>
                <a:latin typeface="Menlo" panose="020B0609030804020204" pitchFamily="49" charset="0"/>
              </a:rPr>
              <a:t>); title(</a:t>
            </a:r>
            <a:r>
              <a:rPr lang="en-PH" sz="1200" b="0" i="0" u="none" strike="noStrike" dirty="0">
                <a:solidFill>
                  <a:srgbClr val="A709F5"/>
                </a:solidFill>
                <a:effectLst/>
                <a:latin typeface="Menlo" panose="020B0609030804020204" pitchFamily="49" charset="0"/>
              </a:rPr>
              <a:t>'Original Image’</a:t>
            </a:r>
            <a:r>
              <a:rPr lang="en-PH" sz="1200" b="0" i="0" dirty="0">
                <a:solidFill>
                  <a:srgbClr val="212121"/>
                </a:solidFill>
                <a:effectLst/>
                <a:latin typeface="Menlo" panose="020B0609030804020204" pitchFamily="49" charset="0"/>
              </a:rPr>
              <a:t>)</a:t>
            </a:r>
            <a:br>
              <a:rPr lang="en-PH" sz="1200" b="0" i="0" dirty="0">
                <a:solidFill>
                  <a:srgbClr val="212121"/>
                </a:solidFill>
                <a:effectLst/>
                <a:latin typeface="Menlo" panose="020B0609030804020204" pitchFamily="49" charset="0"/>
              </a:rPr>
            </a:br>
            <a:endParaRPr lang="en-PH" sz="1200" b="0" i="0" dirty="0">
              <a:solidFill>
                <a:srgbClr val="212121"/>
              </a:solidFill>
              <a:effectLst/>
              <a:latin typeface="Menlo" panose="020B0609030804020204" pitchFamily="49" charset="0"/>
            </a:endParaRPr>
          </a:p>
          <a:p>
            <a:r>
              <a:rPr lang="en-PH" sz="1200" b="0" i="0" dirty="0">
                <a:solidFill>
                  <a:srgbClr val="212121"/>
                </a:solidFill>
                <a:effectLst/>
                <a:latin typeface="Menlo" panose="020B0609030804020204" pitchFamily="49" charset="0"/>
              </a:rPr>
              <a:t>PSF = </a:t>
            </a:r>
            <a:r>
              <a:rPr lang="en-PH" sz="1200" b="0" i="0" dirty="0" err="1">
                <a:solidFill>
                  <a:srgbClr val="212121"/>
                </a:solidFill>
                <a:effectLst/>
                <a:latin typeface="Menlo" panose="020B0609030804020204" pitchFamily="49" charset="0"/>
              </a:rPr>
              <a:t>fspecial</a:t>
            </a:r>
            <a:r>
              <a:rPr lang="en-PH" sz="1200" b="0" i="0" dirty="0">
                <a:solidFill>
                  <a:srgbClr val="212121"/>
                </a:solidFill>
                <a:effectLst/>
                <a:latin typeface="Menlo" panose="020B0609030804020204" pitchFamily="49" charset="0"/>
              </a:rPr>
              <a:t>(</a:t>
            </a:r>
            <a:r>
              <a:rPr lang="en-PH" sz="1200" b="0" i="0" u="none" strike="noStrike" dirty="0">
                <a:solidFill>
                  <a:srgbClr val="A709F5"/>
                </a:solidFill>
                <a:effectLst/>
                <a:latin typeface="Menlo" panose="020B0609030804020204" pitchFamily="49" charset="0"/>
              </a:rPr>
              <a:t>'motion'</a:t>
            </a:r>
            <a:r>
              <a:rPr lang="en-PH" sz="1200" b="0" i="0" dirty="0">
                <a:solidFill>
                  <a:srgbClr val="212121"/>
                </a:solidFill>
                <a:effectLst/>
                <a:latin typeface="Menlo" panose="020B0609030804020204" pitchFamily="49" charset="0"/>
              </a:rPr>
              <a:t>,15,0);</a:t>
            </a:r>
          </a:p>
          <a:p>
            <a:r>
              <a:rPr lang="en-PH" sz="1200" b="0" i="0" dirty="0" err="1">
                <a:solidFill>
                  <a:srgbClr val="212121"/>
                </a:solidFill>
                <a:effectLst/>
                <a:latin typeface="Menlo" panose="020B0609030804020204" pitchFamily="49" charset="0"/>
              </a:rPr>
              <a:t>Idouble</a:t>
            </a:r>
            <a:r>
              <a:rPr lang="en-PH" sz="1200" b="0" i="0" dirty="0">
                <a:solidFill>
                  <a:srgbClr val="212121"/>
                </a:solidFill>
                <a:effectLst/>
                <a:latin typeface="Menlo" panose="020B0609030804020204" pitchFamily="49" charset="0"/>
              </a:rPr>
              <a:t> = im2double(</a:t>
            </a:r>
            <a:r>
              <a:rPr lang="en-PH" sz="1200" b="0" i="0" dirty="0" err="1">
                <a:solidFill>
                  <a:srgbClr val="212121"/>
                </a:solidFill>
                <a:effectLst/>
                <a:latin typeface="Menlo" panose="020B0609030804020204" pitchFamily="49" charset="0"/>
              </a:rPr>
              <a:t>Ioriginal</a:t>
            </a:r>
            <a:r>
              <a:rPr lang="en-PH" sz="1200" b="0" i="0" dirty="0">
                <a:solidFill>
                  <a:srgbClr val="212121"/>
                </a:solidFill>
                <a:effectLst/>
                <a:latin typeface="Menlo" panose="020B0609030804020204" pitchFamily="49" charset="0"/>
              </a:rPr>
              <a:t>);</a:t>
            </a:r>
          </a:p>
          <a:p>
            <a:r>
              <a:rPr lang="en-PH" sz="1200" b="0" i="0" dirty="0">
                <a:solidFill>
                  <a:srgbClr val="212121"/>
                </a:solidFill>
                <a:effectLst/>
                <a:latin typeface="Menlo" panose="020B0609030804020204" pitchFamily="49" charset="0"/>
              </a:rPr>
              <a:t>blurred = </a:t>
            </a:r>
            <a:r>
              <a:rPr lang="en-PH" sz="1200" b="0" i="0" dirty="0" err="1">
                <a:solidFill>
                  <a:srgbClr val="212121"/>
                </a:solidFill>
                <a:effectLst/>
                <a:latin typeface="Menlo" panose="020B0609030804020204" pitchFamily="49" charset="0"/>
              </a:rPr>
              <a:t>imfilter</a:t>
            </a:r>
            <a:r>
              <a:rPr lang="en-PH" sz="1200" b="0" i="0" dirty="0">
                <a:solidFill>
                  <a:srgbClr val="212121"/>
                </a:solidFill>
                <a:effectLst/>
                <a:latin typeface="Menlo" panose="020B0609030804020204" pitchFamily="49" charset="0"/>
              </a:rPr>
              <a:t>(</a:t>
            </a:r>
            <a:r>
              <a:rPr lang="en-PH" sz="1200" b="0" i="0" dirty="0" err="1">
                <a:solidFill>
                  <a:srgbClr val="212121"/>
                </a:solidFill>
                <a:effectLst/>
                <a:latin typeface="Menlo" panose="020B0609030804020204" pitchFamily="49" charset="0"/>
              </a:rPr>
              <a:t>Idouble,PSF,</a:t>
            </a:r>
            <a:r>
              <a:rPr lang="en-PH" sz="1200" b="0" i="0" u="none" strike="noStrike" dirty="0" err="1">
                <a:solidFill>
                  <a:srgbClr val="A709F5"/>
                </a:solidFill>
                <a:effectLst/>
                <a:latin typeface="Menlo" panose="020B0609030804020204" pitchFamily="49" charset="0"/>
              </a:rPr>
              <a:t>'conv'</a:t>
            </a:r>
            <a:r>
              <a:rPr lang="en-PH" sz="1200" b="0" i="0" dirty="0" err="1">
                <a:solidFill>
                  <a:srgbClr val="212121"/>
                </a:solidFill>
                <a:effectLst/>
                <a:latin typeface="Menlo" panose="020B0609030804020204" pitchFamily="49" charset="0"/>
              </a:rPr>
              <a:t>,</a:t>
            </a:r>
            <a:r>
              <a:rPr lang="en-PH" sz="1200" b="0" i="0" u="none" strike="noStrike" dirty="0" err="1">
                <a:solidFill>
                  <a:srgbClr val="A709F5"/>
                </a:solidFill>
                <a:effectLst/>
                <a:latin typeface="Menlo" panose="020B0609030804020204" pitchFamily="49" charset="0"/>
              </a:rPr>
              <a:t>'circular</a:t>
            </a:r>
            <a:r>
              <a:rPr lang="en-PH" sz="1200" b="0" i="0" u="none" strike="noStrike" dirty="0">
                <a:solidFill>
                  <a:srgbClr val="A709F5"/>
                </a:solidFill>
                <a:effectLst/>
                <a:latin typeface="Menlo" panose="020B0609030804020204" pitchFamily="49" charset="0"/>
              </a:rPr>
              <a:t>'</a:t>
            </a:r>
            <a:r>
              <a:rPr lang="en-PH" sz="1200" b="0" i="0" dirty="0">
                <a:solidFill>
                  <a:srgbClr val="212121"/>
                </a:solidFill>
                <a:effectLst/>
                <a:latin typeface="Menlo" panose="020B0609030804020204" pitchFamily="49" charset="0"/>
              </a:rPr>
              <a:t>);</a:t>
            </a:r>
          </a:p>
          <a:p>
            <a:r>
              <a:rPr lang="en-PH" sz="1200" b="0" i="0" dirty="0">
                <a:solidFill>
                  <a:srgbClr val="212121"/>
                </a:solidFill>
                <a:effectLst/>
                <a:latin typeface="Menlo" panose="020B0609030804020204" pitchFamily="49" charset="0"/>
              </a:rPr>
              <a:t>subplot(132); </a:t>
            </a:r>
            <a:r>
              <a:rPr lang="en-PH" sz="1200" b="0" i="0" dirty="0" err="1">
                <a:solidFill>
                  <a:srgbClr val="212121"/>
                </a:solidFill>
                <a:effectLst/>
                <a:latin typeface="Menlo" panose="020B0609030804020204" pitchFamily="49" charset="0"/>
              </a:rPr>
              <a:t>imshow</a:t>
            </a:r>
            <a:r>
              <a:rPr lang="en-PH" sz="1200" b="0" i="0" dirty="0">
                <a:solidFill>
                  <a:srgbClr val="212121"/>
                </a:solidFill>
                <a:effectLst/>
                <a:latin typeface="Menlo" panose="020B0609030804020204" pitchFamily="49" charset="0"/>
              </a:rPr>
              <a:t>(blurred); title(</a:t>
            </a:r>
            <a:r>
              <a:rPr lang="en-PH" sz="1200" b="0" i="0" u="none" strike="noStrike" dirty="0">
                <a:solidFill>
                  <a:srgbClr val="A709F5"/>
                </a:solidFill>
                <a:effectLst/>
                <a:latin typeface="Menlo" panose="020B0609030804020204" pitchFamily="49" charset="0"/>
              </a:rPr>
              <a:t>'Blurred Image’</a:t>
            </a:r>
            <a:r>
              <a:rPr lang="en-PH" sz="1200" b="0" i="0" dirty="0">
                <a:solidFill>
                  <a:srgbClr val="212121"/>
                </a:solidFill>
                <a:effectLst/>
                <a:latin typeface="Menlo" panose="020B0609030804020204" pitchFamily="49" charset="0"/>
              </a:rPr>
              <a:t>)</a:t>
            </a:r>
          </a:p>
          <a:p>
            <a:endParaRPr lang="en-PH" sz="1200" b="0" i="0" dirty="0">
              <a:solidFill>
                <a:srgbClr val="212121"/>
              </a:solidFill>
              <a:effectLst/>
              <a:latin typeface="Menlo" panose="020B0609030804020204" pitchFamily="49" charset="0"/>
            </a:endParaRPr>
          </a:p>
          <a:p>
            <a:r>
              <a:rPr lang="en-PH" sz="1200" b="0" i="0" dirty="0">
                <a:solidFill>
                  <a:srgbClr val="212121"/>
                </a:solidFill>
                <a:effectLst/>
                <a:latin typeface="Menlo" panose="020B0609030804020204" pitchFamily="49" charset="0"/>
              </a:rPr>
              <a:t>wnr1 = </a:t>
            </a:r>
            <a:r>
              <a:rPr lang="en-PH" sz="1200" b="0" i="0" dirty="0" err="1">
                <a:solidFill>
                  <a:srgbClr val="212121"/>
                </a:solidFill>
                <a:effectLst/>
                <a:latin typeface="Menlo" panose="020B0609030804020204" pitchFamily="49" charset="0"/>
              </a:rPr>
              <a:t>deconvwnr</a:t>
            </a:r>
            <a:r>
              <a:rPr lang="en-PH" sz="1200" b="0" i="0" dirty="0">
                <a:solidFill>
                  <a:srgbClr val="212121"/>
                </a:solidFill>
                <a:effectLst/>
                <a:latin typeface="Menlo" panose="020B0609030804020204" pitchFamily="49" charset="0"/>
              </a:rPr>
              <a:t>(</a:t>
            </a:r>
            <a:r>
              <a:rPr lang="en-PH" sz="1200" b="0" i="0" dirty="0" err="1">
                <a:solidFill>
                  <a:srgbClr val="212121"/>
                </a:solidFill>
                <a:effectLst/>
                <a:latin typeface="Menlo" panose="020B0609030804020204" pitchFamily="49" charset="0"/>
              </a:rPr>
              <a:t>blurred,PSF</a:t>
            </a:r>
            <a:r>
              <a:rPr lang="en-PH" sz="1200" b="0" i="0" dirty="0">
                <a:solidFill>
                  <a:srgbClr val="212121"/>
                </a:solidFill>
                <a:effectLst/>
                <a:latin typeface="Menlo" panose="020B0609030804020204" pitchFamily="49" charset="0"/>
              </a:rPr>
              <a:t>);</a:t>
            </a:r>
          </a:p>
          <a:p>
            <a:r>
              <a:rPr lang="en-PH" sz="1200" b="0" i="0" dirty="0">
                <a:solidFill>
                  <a:srgbClr val="212121"/>
                </a:solidFill>
                <a:effectLst/>
                <a:latin typeface="Menlo" panose="020B0609030804020204" pitchFamily="49" charset="0"/>
              </a:rPr>
              <a:t>subplot(133); </a:t>
            </a:r>
            <a:r>
              <a:rPr lang="en-PH" sz="1200" b="0" i="0" dirty="0" err="1">
                <a:solidFill>
                  <a:srgbClr val="212121"/>
                </a:solidFill>
                <a:effectLst/>
                <a:latin typeface="Menlo" panose="020B0609030804020204" pitchFamily="49" charset="0"/>
              </a:rPr>
              <a:t>imshow</a:t>
            </a:r>
            <a:r>
              <a:rPr lang="en-PH" sz="1200" b="0" i="0" dirty="0">
                <a:solidFill>
                  <a:srgbClr val="212121"/>
                </a:solidFill>
                <a:effectLst/>
                <a:latin typeface="Menlo" panose="020B0609030804020204" pitchFamily="49" charset="0"/>
              </a:rPr>
              <a:t>(wnr1)</a:t>
            </a:r>
            <a:r>
              <a:rPr lang="en-PH" sz="1200" dirty="0">
                <a:solidFill>
                  <a:srgbClr val="212121"/>
                </a:solidFill>
                <a:latin typeface="Menlo" panose="020B0609030804020204" pitchFamily="49" charset="0"/>
              </a:rPr>
              <a:t>; </a:t>
            </a:r>
            <a:r>
              <a:rPr lang="en-PH" sz="1200" b="0" i="0" dirty="0">
                <a:solidFill>
                  <a:srgbClr val="212121"/>
                </a:solidFill>
                <a:effectLst/>
                <a:latin typeface="Menlo" panose="020B0609030804020204" pitchFamily="49" charset="0"/>
              </a:rPr>
              <a:t>title(</a:t>
            </a:r>
            <a:r>
              <a:rPr lang="en-PH" sz="1200" b="0" i="0" u="none" strike="noStrike" dirty="0">
                <a:solidFill>
                  <a:srgbClr val="A709F5"/>
                </a:solidFill>
                <a:effectLst/>
                <a:latin typeface="Menlo" panose="020B0609030804020204" pitchFamily="49" charset="0"/>
              </a:rPr>
              <a:t>'Restored Blurred Image'</a:t>
            </a:r>
            <a:r>
              <a:rPr lang="en-PH" sz="1200" b="0" i="0" dirty="0">
                <a:solidFill>
                  <a:srgbClr val="212121"/>
                </a:solidFill>
                <a:effectLst/>
                <a:latin typeface="Menlo" panose="020B0609030804020204" pitchFamily="49" charset="0"/>
              </a:rPr>
              <a:t>)</a:t>
            </a:r>
          </a:p>
        </p:txBody>
      </p:sp>
      <p:sp>
        <p:nvSpPr>
          <p:cNvPr id="5" name="TextBox 4">
            <a:extLst>
              <a:ext uri="{FF2B5EF4-FFF2-40B4-BE49-F238E27FC236}">
                <a16:creationId xmlns:a16="http://schemas.microsoft.com/office/drawing/2014/main" id="{294DF96B-272D-1385-152D-FC4B4A337380}"/>
              </a:ext>
            </a:extLst>
          </p:cNvPr>
          <p:cNvSpPr txBox="1"/>
          <p:nvPr/>
        </p:nvSpPr>
        <p:spPr>
          <a:xfrm>
            <a:off x="241300" y="6301601"/>
            <a:ext cx="6096000" cy="230832"/>
          </a:xfrm>
          <a:prstGeom prst="rect">
            <a:avLst/>
          </a:prstGeom>
          <a:noFill/>
        </p:spPr>
        <p:txBody>
          <a:bodyPr wrap="square">
            <a:spAutoFit/>
          </a:bodyPr>
          <a:lstStyle/>
          <a:p>
            <a:r>
              <a:rPr lang="en-US" sz="900" dirty="0">
                <a:solidFill>
                  <a:schemeClr val="tx1"/>
                </a:solidFill>
                <a:latin typeface="Bahnschrift Light SemiCondensed" panose="020B0502040204020203" pitchFamily="34" charset="0"/>
              </a:rPr>
              <a:t>[2] https://</a:t>
            </a:r>
            <a:r>
              <a:rPr lang="en-US" sz="900" dirty="0" err="1">
                <a:solidFill>
                  <a:schemeClr val="tx1"/>
                </a:solidFill>
                <a:latin typeface="Bahnschrift Light SemiCondensed" panose="020B0502040204020203" pitchFamily="34" charset="0"/>
              </a:rPr>
              <a:t>www.mathworks.com</a:t>
            </a:r>
            <a:r>
              <a:rPr lang="en-US" sz="900" dirty="0">
                <a:solidFill>
                  <a:schemeClr val="tx1"/>
                </a:solidFill>
                <a:latin typeface="Bahnschrift Light SemiCondensed" panose="020B0502040204020203" pitchFamily="34" charset="0"/>
              </a:rPr>
              <a:t>/help/images/ref/</a:t>
            </a:r>
            <a:r>
              <a:rPr lang="en-US" sz="900" dirty="0" err="1">
                <a:solidFill>
                  <a:schemeClr val="tx1"/>
                </a:solidFill>
                <a:latin typeface="Bahnschrift Light SemiCondensed" panose="020B0502040204020203" pitchFamily="34" charset="0"/>
              </a:rPr>
              <a:t>deconvwnr.html</a:t>
            </a:r>
            <a:endParaRPr lang="en-US" sz="900" dirty="0">
              <a:solidFill>
                <a:schemeClr val="tx1"/>
              </a:solidFill>
              <a:latin typeface="Bahnschrift Light SemiCondensed" panose="020B0502040204020203" pitchFamily="34" charset="0"/>
            </a:endParaRPr>
          </a:p>
        </p:txBody>
      </p:sp>
      <p:pic>
        <p:nvPicPr>
          <p:cNvPr id="11" name="Picture 10" descr="A collage of a car&#10;&#10;Description automatically generated with low confidence">
            <a:extLst>
              <a:ext uri="{FF2B5EF4-FFF2-40B4-BE49-F238E27FC236}">
                <a16:creationId xmlns:a16="http://schemas.microsoft.com/office/drawing/2014/main" id="{7074AA25-1965-817A-E9E5-E0FE3C67754C}"/>
              </a:ext>
            </a:extLst>
          </p:cNvPr>
          <p:cNvPicPr>
            <a:picLocks noChangeAspect="1"/>
          </p:cNvPicPr>
          <p:nvPr/>
        </p:nvPicPr>
        <p:blipFill rotWithShape="1">
          <a:blip r:embed="rId10"/>
          <a:srcRect t="69988"/>
          <a:stretch/>
        </p:blipFill>
        <p:spPr>
          <a:xfrm>
            <a:off x="5274323" y="5410515"/>
            <a:ext cx="3614816" cy="1332000"/>
          </a:xfrm>
          <a:prstGeom prst="rect">
            <a:avLst/>
          </a:prstGeom>
        </p:spPr>
      </p:pic>
      <p:pic>
        <p:nvPicPr>
          <p:cNvPr id="12" name="Picture 11" descr="A collage of a car&#10;&#10;Description automatically generated with low confidence">
            <a:extLst>
              <a:ext uri="{FF2B5EF4-FFF2-40B4-BE49-F238E27FC236}">
                <a16:creationId xmlns:a16="http://schemas.microsoft.com/office/drawing/2014/main" id="{5525BC03-E040-AF6C-45D7-AA5701A2020E}"/>
              </a:ext>
            </a:extLst>
          </p:cNvPr>
          <p:cNvPicPr>
            <a:picLocks noChangeAspect="1"/>
          </p:cNvPicPr>
          <p:nvPr/>
        </p:nvPicPr>
        <p:blipFill rotWithShape="1">
          <a:blip r:embed="rId10"/>
          <a:srcRect t="34063" b="35925"/>
          <a:stretch/>
        </p:blipFill>
        <p:spPr>
          <a:xfrm>
            <a:off x="5274323" y="4076804"/>
            <a:ext cx="3614816" cy="1332000"/>
          </a:xfrm>
          <a:prstGeom prst="rect">
            <a:avLst/>
          </a:prstGeom>
        </p:spPr>
      </p:pic>
      <p:pic>
        <p:nvPicPr>
          <p:cNvPr id="13" name="Picture 12" descr="A collage of a car&#10;&#10;Description automatically generated with low confidence">
            <a:extLst>
              <a:ext uri="{FF2B5EF4-FFF2-40B4-BE49-F238E27FC236}">
                <a16:creationId xmlns:a16="http://schemas.microsoft.com/office/drawing/2014/main" id="{977A7E55-D88C-4211-B602-5CE00E7C0965}"/>
              </a:ext>
            </a:extLst>
          </p:cNvPr>
          <p:cNvPicPr>
            <a:picLocks noChangeAspect="1"/>
          </p:cNvPicPr>
          <p:nvPr/>
        </p:nvPicPr>
        <p:blipFill rotWithShape="1">
          <a:blip r:embed="rId10"/>
          <a:srcRect t="-1542" b="71530"/>
          <a:stretch/>
        </p:blipFill>
        <p:spPr>
          <a:xfrm>
            <a:off x="5274323" y="2762234"/>
            <a:ext cx="3614816" cy="1332000"/>
          </a:xfrm>
          <a:prstGeom prst="rect">
            <a:avLst/>
          </a:prstGeom>
        </p:spPr>
      </p:pic>
      <p:cxnSp>
        <p:nvCxnSpPr>
          <p:cNvPr id="16" name="Straight Connector 15">
            <a:extLst>
              <a:ext uri="{FF2B5EF4-FFF2-40B4-BE49-F238E27FC236}">
                <a16:creationId xmlns:a16="http://schemas.microsoft.com/office/drawing/2014/main" id="{5C42C533-6D7E-1B33-07E8-0D35936D3B0B}"/>
              </a:ext>
            </a:extLst>
          </p:cNvPr>
          <p:cNvCxnSpPr/>
          <p:nvPr/>
        </p:nvCxnSpPr>
        <p:spPr>
          <a:xfrm>
            <a:off x="5118100"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94B875-7F3A-0B59-2F55-562C3C795688}"/>
              </a:ext>
            </a:extLst>
          </p:cNvPr>
          <p:cNvSpPr txBox="1"/>
          <p:nvPr/>
        </p:nvSpPr>
        <p:spPr>
          <a:xfrm>
            <a:off x="8889139" y="6076117"/>
            <a:ext cx="2842812" cy="646331"/>
          </a:xfrm>
          <a:prstGeom prst="rect">
            <a:avLst/>
          </a:prstGeom>
          <a:noFill/>
        </p:spPr>
        <p:txBody>
          <a:bodyPr wrap="square" rtlCol="0">
            <a:spAutoFit/>
          </a:bodyPr>
          <a:lstStyle/>
          <a:p>
            <a:r>
              <a:rPr lang="en-US" sz="1200" dirty="0"/>
              <a:t>Figure 1. Blurring and deblurring a still image. Blurring the original image with PSF pixel offset = 15, angle = 0</a:t>
            </a:r>
          </a:p>
        </p:txBody>
      </p:sp>
      <p:sp>
        <p:nvSpPr>
          <p:cNvPr id="18" name="TextBox 17">
            <a:extLst>
              <a:ext uri="{FF2B5EF4-FFF2-40B4-BE49-F238E27FC236}">
                <a16:creationId xmlns:a16="http://schemas.microsoft.com/office/drawing/2014/main" id="{D27750C9-24E6-0C25-8D64-655D25FB730F}"/>
              </a:ext>
            </a:extLst>
          </p:cNvPr>
          <p:cNvSpPr txBox="1"/>
          <p:nvPr/>
        </p:nvSpPr>
        <p:spPr>
          <a:xfrm>
            <a:off x="8889139" y="3408169"/>
            <a:ext cx="2947260" cy="2308324"/>
          </a:xfrm>
          <a:prstGeom prst="rect">
            <a:avLst/>
          </a:prstGeom>
          <a:noFill/>
        </p:spPr>
        <p:txBody>
          <a:bodyPr wrap="square" rtlCol="0">
            <a:spAutoFit/>
          </a:bodyPr>
          <a:lstStyle/>
          <a:p>
            <a:pPr algn="just"/>
            <a:r>
              <a:rPr lang="en-US" sz="1600" dirty="0">
                <a:latin typeface="Bahnschrift Light SemiCondensed" panose="020B0502040204020203" pitchFamily="34" charset="0"/>
              </a:rPr>
              <a:t>Shown in Figure 1 is an example of </a:t>
            </a:r>
            <a:r>
              <a:rPr lang="en-US" sz="1600" b="1" i="1" dirty="0">
                <a:latin typeface="Bahnschrift Light SemiCondensed" panose="020B0502040204020203" pitchFamily="34" charset="0"/>
              </a:rPr>
              <a:t>synthetically</a:t>
            </a:r>
            <a:r>
              <a:rPr lang="en-US" sz="1600" dirty="0">
                <a:latin typeface="Bahnschrift Light SemiCondensed" panose="020B0502040204020203" pitchFamily="34" charset="0"/>
              </a:rPr>
              <a:t> blurring </a:t>
            </a:r>
            <a:r>
              <a:rPr lang="en-US" sz="1600" dirty="0" err="1">
                <a:latin typeface="Bahnschrift Light SemiCondensed" panose="020B0502040204020203" pitchFamily="34" charset="0"/>
              </a:rPr>
              <a:t>Rhei’s</a:t>
            </a:r>
            <a:r>
              <a:rPr lang="en-US" sz="1600" dirty="0">
                <a:latin typeface="Bahnschrift Light SemiCondensed" panose="020B0502040204020203" pitchFamily="34" charset="0"/>
              </a:rPr>
              <a:t> mobile car then deblurring it. We did not add noise here yet. As we can see, we were able to successfully deblur it because we already know the PSF that we used for blurring it. </a:t>
            </a:r>
          </a:p>
          <a:p>
            <a:pPr algn="just"/>
            <a:endParaRPr lang="en-US" sz="1600" dirty="0">
              <a:latin typeface="Bahnschrift Light SemiCondensed" panose="020B0502040204020203" pitchFamily="34" charset="0"/>
            </a:endParaRPr>
          </a:p>
        </p:txBody>
      </p:sp>
      <p:sp>
        <p:nvSpPr>
          <p:cNvPr id="2" name="Rectangle 1">
            <a:extLst>
              <a:ext uri="{FF2B5EF4-FFF2-40B4-BE49-F238E27FC236}">
                <a16:creationId xmlns:a16="http://schemas.microsoft.com/office/drawing/2014/main" id="{014A0C76-488C-29F0-2E2B-01862CCFD658}"/>
              </a:ext>
            </a:extLst>
          </p:cNvPr>
          <p:cNvSpPr/>
          <p:nvPr/>
        </p:nvSpPr>
        <p:spPr>
          <a:xfrm>
            <a:off x="5274323" y="2793367"/>
            <a:ext cx="3614816" cy="392908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682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8EA"/>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0" name="Rectangle 9">
            <a:extLst>
              <a:ext uri="{FF2B5EF4-FFF2-40B4-BE49-F238E27FC236}">
                <a16:creationId xmlns:a16="http://schemas.microsoft.com/office/drawing/2014/main" id="{16213E7B-391C-FBB2-FC66-5A57E19D4111}"/>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sp>
        <p:nvSpPr>
          <p:cNvPr id="2" name="TextBox 1">
            <a:extLst>
              <a:ext uri="{FF2B5EF4-FFF2-40B4-BE49-F238E27FC236}">
                <a16:creationId xmlns:a16="http://schemas.microsoft.com/office/drawing/2014/main" id="{EB734E55-3D65-4ADA-361C-AD8DBA24078C}"/>
              </a:ext>
            </a:extLst>
          </p:cNvPr>
          <p:cNvSpPr txBox="1"/>
          <p:nvPr/>
        </p:nvSpPr>
        <p:spPr>
          <a:xfrm>
            <a:off x="144379" y="-2141"/>
            <a:ext cx="5524500"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Part 1: Deblurring a synthetic blurred image</a:t>
            </a:r>
          </a:p>
        </p:txBody>
      </p:sp>
      <p:pic>
        <p:nvPicPr>
          <p:cNvPr id="3" name="Picture 2">
            <a:extLst>
              <a:ext uri="{FF2B5EF4-FFF2-40B4-BE49-F238E27FC236}">
                <a16:creationId xmlns:a16="http://schemas.microsoft.com/office/drawing/2014/main" id="{6CF69BEA-E8F3-4AB3-3D38-BCE3910CB537}"/>
              </a:ext>
            </a:extLst>
          </p:cNvPr>
          <p:cNvPicPr>
            <a:picLocks noChangeAspect="1"/>
          </p:cNvPicPr>
          <p:nvPr/>
        </p:nvPicPr>
        <p:blipFill rotWithShape="1">
          <a:blip r:embed="rId4"/>
          <a:srcRect l="1049" t="1638" r="1227" b="862"/>
          <a:stretch/>
        </p:blipFill>
        <p:spPr>
          <a:xfrm>
            <a:off x="180723" y="556869"/>
            <a:ext cx="8857260" cy="5891803"/>
          </a:xfrm>
          <a:prstGeom prst="rect">
            <a:avLst/>
          </a:prstGeom>
        </p:spPr>
      </p:pic>
      <p:sp>
        <p:nvSpPr>
          <p:cNvPr id="4" name="TextBox 3">
            <a:extLst>
              <a:ext uri="{FF2B5EF4-FFF2-40B4-BE49-F238E27FC236}">
                <a16:creationId xmlns:a16="http://schemas.microsoft.com/office/drawing/2014/main" id="{36E0D1C9-52EA-FCE6-76CB-959FED85560D}"/>
              </a:ext>
            </a:extLst>
          </p:cNvPr>
          <p:cNvSpPr txBox="1"/>
          <p:nvPr/>
        </p:nvSpPr>
        <p:spPr>
          <a:xfrm>
            <a:off x="9100452" y="2729060"/>
            <a:ext cx="2936951" cy="2800767"/>
          </a:xfrm>
          <a:prstGeom prst="rect">
            <a:avLst/>
          </a:prstGeom>
          <a:noFill/>
        </p:spPr>
        <p:txBody>
          <a:bodyPr wrap="square">
            <a:spAutoFit/>
          </a:bodyPr>
          <a:lstStyle/>
          <a:p>
            <a:pPr algn="just"/>
            <a:r>
              <a:rPr lang="en-US" sz="1600" dirty="0">
                <a:solidFill>
                  <a:srgbClr val="FF0000"/>
                </a:solidFill>
                <a:latin typeface="Bahnschrift Light SemiCondensed" panose="020B0502040204020203" pitchFamily="34" charset="0"/>
              </a:rPr>
              <a:t>But how about when we don’t know the PSF? And we are left to randomly guess the pixel offset and angle?  </a:t>
            </a:r>
            <a:r>
              <a:rPr lang="en-US" sz="1600" dirty="0">
                <a:latin typeface="Bahnschrift Light SemiCondensed" panose="020B0502040204020203" pitchFamily="34" charset="0"/>
              </a:rPr>
              <a:t>Shown in Figure 2 is the restored blurred images for varying pixel offset. As we can see, if we don’t know the PSF, it will be a trial-and-error approach. One can pre-conclude that the best reconstruction is on PSF pixel offset = 7.</a:t>
            </a:r>
          </a:p>
        </p:txBody>
      </p:sp>
      <p:sp>
        <p:nvSpPr>
          <p:cNvPr id="7" name="TextBox 6">
            <a:extLst>
              <a:ext uri="{FF2B5EF4-FFF2-40B4-BE49-F238E27FC236}">
                <a16:creationId xmlns:a16="http://schemas.microsoft.com/office/drawing/2014/main" id="{CD43118A-E3C7-89B6-B67D-123F065C677A}"/>
              </a:ext>
            </a:extLst>
          </p:cNvPr>
          <p:cNvSpPr txBox="1"/>
          <p:nvPr/>
        </p:nvSpPr>
        <p:spPr>
          <a:xfrm>
            <a:off x="144379" y="6412560"/>
            <a:ext cx="8016588" cy="276999"/>
          </a:xfrm>
          <a:prstGeom prst="rect">
            <a:avLst/>
          </a:prstGeom>
          <a:noFill/>
        </p:spPr>
        <p:txBody>
          <a:bodyPr wrap="square" rtlCol="0">
            <a:spAutoFit/>
          </a:bodyPr>
          <a:lstStyle/>
          <a:p>
            <a:pPr algn="ctr"/>
            <a:r>
              <a:rPr lang="en-US" sz="1200" dirty="0"/>
              <a:t>Figure 2. “Guessing” the correct pixel offset by manually investigating the restored version from different values of pixel offset</a:t>
            </a:r>
          </a:p>
        </p:txBody>
      </p:sp>
      <p:pic>
        <p:nvPicPr>
          <p:cNvPr id="15" name="Picture 14" descr="A collage of a car&#10;&#10;Description automatically generated with low confidence">
            <a:extLst>
              <a:ext uri="{FF2B5EF4-FFF2-40B4-BE49-F238E27FC236}">
                <a16:creationId xmlns:a16="http://schemas.microsoft.com/office/drawing/2014/main" id="{CBA5F7A4-0AFB-1A8D-5912-7C8CA4782015}"/>
              </a:ext>
            </a:extLst>
          </p:cNvPr>
          <p:cNvPicPr>
            <a:picLocks noChangeAspect="1"/>
          </p:cNvPicPr>
          <p:nvPr/>
        </p:nvPicPr>
        <p:blipFill rotWithShape="1">
          <a:blip r:embed="rId5"/>
          <a:srcRect t="34063" b="35925"/>
          <a:stretch/>
        </p:blipFill>
        <p:spPr>
          <a:xfrm>
            <a:off x="9127334" y="556868"/>
            <a:ext cx="2983149" cy="1099241"/>
          </a:xfrm>
          <a:prstGeom prst="rect">
            <a:avLst/>
          </a:prstGeom>
        </p:spPr>
      </p:pic>
      <p:pic>
        <p:nvPicPr>
          <p:cNvPr id="16" name="Picture 15" descr="A collage of a car&#10;&#10;Description automatically generated with low confidence">
            <a:extLst>
              <a:ext uri="{FF2B5EF4-FFF2-40B4-BE49-F238E27FC236}">
                <a16:creationId xmlns:a16="http://schemas.microsoft.com/office/drawing/2014/main" id="{1BEAA243-452A-EE23-B018-717818E05E5D}"/>
              </a:ext>
            </a:extLst>
          </p:cNvPr>
          <p:cNvPicPr>
            <a:picLocks noChangeAspect="1"/>
          </p:cNvPicPr>
          <p:nvPr/>
        </p:nvPicPr>
        <p:blipFill rotWithShape="1">
          <a:blip r:embed="rId5"/>
          <a:srcRect t="-1542" b="71530"/>
          <a:stretch/>
        </p:blipFill>
        <p:spPr>
          <a:xfrm>
            <a:off x="9127334" y="1574395"/>
            <a:ext cx="2983149" cy="1099241"/>
          </a:xfrm>
          <a:prstGeom prst="rect">
            <a:avLst/>
          </a:prstGeom>
        </p:spPr>
      </p:pic>
    </p:spTree>
    <p:extLst>
      <p:ext uri="{BB962C8B-B14F-4D97-AF65-F5344CB8AC3E}">
        <p14:creationId xmlns:p14="http://schemas.microsoft.com/office/powerpoint/2010/main" val="1148662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8EA"/>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 name="Rectangle 2">
            <a:extLst>
              <a:ext uri="{FF2B5EF4-FFF2-40B4-BE49-F238E27FC236}">
                <a16:creationId xmlns:a16="http://schemas.microsoft.com/office/drawing/2014/main" id="{9E772147-E01B-FCBF-D9FE-2E957663AF1B}"/>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sp>
        <p:nvSpPr>
          <p:cNvPr id="4" name="TextBox 3">
            <a:extLst>
              <a:ext uri="{FF2B5EF4-FFF2-40B4-BE49-F238E27FC236}">
                <a16:creationId xmlns:a16="http://schemas.microsoft.com/office/drawing/2014/main" id="{D4A75232-9EE3-879F-FCF2-81B4E2C36A60}"/>
              </a:ext>
            </a:extLst>
          </p:cNvPr>
          <p:cNvSpPr txBox="1"/>
          <p:nvPr/>
        </p:nvSpPr>
        <p:spPr>
          <a:xfrm>
            <a:off x="144379" y="-2141"/>
            <a:ext cx="5524500"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Part 2: Deblurring a real blurred image</a:t>
            </a:r>
          </a:p>
        </p:txBody>
      </p:sp>
      <p:sp>
        <p:nvSpPr>
          <p:cNvPr id="9" name="TextBox 8">
            <a:extLst>
              <a:ext uri="{FF2B5EF4-FFF2-40B4-BE49-F238E27FC236}">
                <a16:creationId xmlns:a16="http://schemas.microsoft.com/office/drawing/2014/main" id="{00AEE66A-0F50-5EDB-BA46-A0BFCD2FDC0D}"/>
              </a:ext>
            </a:extLst>
          </p:cNvPr>
          <p:cNvSpPr txBox="1"/>
          <p:nvPr/>
        </p:nvSpPr>
        <p:spPr>
          <a:xfrm>
            <a:off x="296141" y="1224855"/>
            <a:ext cx="4888797" cy="338554"/>
          </a:xfrm>
          <a:prstGeom prst="rect">
            <a:avLst/>
          </a:prstGeom>
          <a:noFill/>
        </p:spPr>
        <p:txBody>
          <a:bodyPr wrap="square">
            <a:spAutoFit/>
          </a:bodyPr>
          <a:lstStyle/>
          <a:p>
            <a:pPr algn="just"/>
            <a:r>
              <a:rPr lang="en-US" sz="1600" dirty="0">
                <a:latin typeface="Bahnschrift Light SemiCondensed" panose="020B0502040204020203" pitchFamily="34" charset="0"/>
              </a:rPr>
              <a:t>Now let’s try the blurred a while ago (Figure B):</a:t>
            </a:r>
          </a:p>
        </p:txBody>
      </p:sp>
      <p:pic>
        <p:nvPicPr>
          <p:cNvPr id="14" name="Picture 13">
            <a:extLst>
              <a:ext uri="{FF2B5EF4-FFF2-40B4-BE49-F238E27FC236}">
                <a16:creationId xmlns:a16="http://schemas.microsoft.com/office/drawing/2014/main" id="{40C02618-FE7C-873C-E9C1-FAAAF7AFC19A}"/>
              </a:ext>
            </a:extLst>
          </p:cNvPr>
          <p:cNvPicPr>
            <a:picLocks noChangeAspect="1"/>
          </p:cNvPicPr>
          <p:nvPr/>
        </p:nvPicPr>
        <p:blipFill>
          <a:blip r:embed="rId4"/>
          <a:stretch>
            <a:fillRect/>
          </a:stretch>
        </p:blipFill>
        <p:spPr>
          <a:xfrm>
            <a:off x="392498" y="1863505"/>
            <a:ext cx="5203258" cy="1514695"/>
          </a:xfrm>
          <a:prstGeom prst="rect">
            <a:avLst/>
          </a:prstGeom>
        </p:spPr>
      </p:pic>
      <p:sp>
        <p:nvSpPr>
          <p:cNvPr id="11" name="TextBox 10">
            <a:extLst>
              <a:ext uri="{FF2B5EF4-FFF2-40B4-BE49-F238E27FC236}">
                <a16:creationId xmlns:a16="http://schemas.microsoft.com/office/drawing/2014/main" id="{9140776E-81F9-1681-1D96-56503F3B577E}"/>
              </a:ext>
            </a:extLst>
          </p:cNvPr>
          <p:cNvSpPr txBox="1"/>
          <p:nvPr/>
        </p:nvSpPr>
        <p:spPr>
          <a:xfrm>
            <a:off x="296141" y="3508531"/>
            <a:ext cx="4888797" cy="1569660"/>
          </a:xfrm>
          <a:prstGeom prst="rect">
            <a:avLst/>
          </a:prstGeom>
          <a:noFill/>
        </p:spPr>
        <p:txBody>
          <a:bodyPr wrap="square">
            <a:spAutoFit/>
          </a:bodyPr>
          <a:lstStyle/>
          <a:p>
            <a:pPr algn="just"/>
            <a:r>
              <a:rPr lang="en-US" sz="1600" dirty="0">
                <a:latin typeface="Bahnschrift Light SemiCondensed" panose="020B0502040204020203" pitchFamily="34" charset="0"/>
              </a:rPr>
              <a:t>This is not a synthetically blurred image. This is real. It is a screenshot from a video. We really don’t know the PSF on this one, so we are left with randomly guessing the best combination. </a:t>
            </a:r>
          </a:p>
          <a:p>
            <a:pPr algn="just"/>
            <a:endParaRPr lang="en-US" sz="1600" dirty="0">
              <a:latin typeface="Bahnschrift Light SemiCondensed" panose="020B0502040204020203" pitchFamily="34" charset="0"/>
            </a:endParaRPr>
          </a:p>
          <a:p>
            <a:pPr algn="just"/>
            <a:r>
              <a:rPr lang="en-US" sz="1600" dirty="0">
                <a:latin typeface="Bahnschrift Light SemiCondensed" panose="020B0502040204020203" pitchFamily="34" charset="0"/>
              </a:rPr>
              <a:t>On the right is the MATLAB code to do it.</a:t>
            </a:r>
          </a:p>
        </p:txBody>
      </p:sp>
      <p:sp>
        <p:nvSpPr>
          <p:cNvPr id="2" name="TextBox 1">
            <a:extLst>
              <a:ext uri="{FF2B5EF4-FFF2-40B4-BE49-F238E27FC236}">
                <a16:creationId xmlns:a16="http://schemas.microsoft.com/office/drawing/2014/main" id="{C841B6A9-2967-A7E2-D25B-403354BA7510}"/>
              </a:ext>
            </a:extLst>
          </p:cNvPr>
          <p:cNvSpPr txBox="1"/>
          <p:nvPr/>
        </p:nvSpPr>
        <p:spPr>
          <a:xfrm>
            <a:off x="5843875" y="1212730"/>
            <a:ext cx="6203746" cy="3970318"/>
          </a:xfrm>
          <a:prstGeom prst="rect">
            <a:avLst/>
          </a:prstGeom>
          <a:solidFill>
            <a:schemeClr val="bg1"/>
          </a:solidFill>
        </p:spPr>
        <p:txBody>
          <a:bodyPr wrap="square">
            <a:spAutoFit/>
          </a:bodyPr>
          <a:lstStyle/>
          <a:p>
            <a:r>
              <a:rPr lang="en-US" sz="1400" dirty="0">
                <a:solidFill>
                  <a:schemeClr val="accent2">
                    <a:lumMod val="75000"/>
                  </a:schemeClr>
                </a:solidFill>
              </a:rPr>
              <a:t>MATLAB code</a:t>
            </a:r>
          </a:p>
          <a:p>
            <a:endParaRPr lang="en-PH" sz="1400" b="0" i="0" dirty="0">
              <a:solidFill>
                <a:srgbClr val="212121"/>
              </a:solidFill>
              <a:effectLst/>
              <a:latin typeface="Menlo" panose="020B0609030804020204" pitchFamily="49" charset="0"/>
            </a:endParaRPr>
          </a:p>
          <a:p>
            <a:endParaRPr lang="en-PH" sz="1400" dirty="0">
              <a:solidFill>
                <a:srgbClr val="212121"/>
              </a:solidFill>
              <a:latin typeface="Menlo" panose="020B0609030804020204" pitchFamily="49" charset="0"/>
            </a:endParaRPr>
          </a:p>
          <a:p>
            <a:r>
              <a:rPr lang="en-PH" sz="1400" b="0" i="0" dirty="0" err="1">
                <a:solidFill>
                  <a:srgbClr val="212121"/>
                </a:solidFill>
                <a:effectLst/>
                <a:latin typeface="Menlo" panose="020B0609030804020204" pitchFamily="49" charset="0"/>
              </a:rPr>
              <a:t>Blurred_img</a:t>
            </a:r>
            <a:r>
              <a:rPr lang="en-PH" sz="1400" b="0" i="0" dirty="0">
                <a:solidFill>
                  <a:srgbClr val="212121"/>
                </a:solidFill>
                <a:effectLst/>
                <a:latin typeface="Menlo" panose="020B0609030804020204" pitchFamily="49" charset="0"/>
              </a:rPr>
              <a:t> = </a:t>
            </a:r>
            <a:r>
              <a:rPr lang="en-PH" sz="1400" b="0" i="0" dirty="0" err="1">
                <a:solidFill>
                  <a:srgbClr val="212121"/>
                </a:solidFill>
                <a:effectLst/>
                <a:latin typeface="Menlo" panose="020B0609030804020204" pitchFamily="49" charset="0"/>
              </a:rPr>
              <a:t>imread</a:t>
            </a:r>
            <a:r>
              <a:rPr lang="en-PH" sz="1400" b="0" i="0" dirty="0">
                <a:solidFill>
                  <a:srgbClr val="212121"/>
                </a:solidFill>
                <a:effectLst/>
                <a:latin typeface="Menlo" panose="020B0609030804020204" pitchFamily="49" charset="0"/>
              </a:rPr>
              <a:t>(</a:t>
            </a:r>
            <a:r>
              <a:rPr lang="en-PH" sz="1400" b="0" i="0" u="none" strike="noStrike" dirty="0">
                <a:solidFill>
                  <a:srgbClr val="A709F5"/>
                </a:solidFill>
                <a:effectLst/>
                <a:latin typeface="Menlo" panose="020B0609030804020204" pitchFamily="49" charset="0"/>
              </a:rPr>
              <a:t>'Blur_test_2.png'</a:t>
            </a:r>
            <a:r>
              <a:rPr lang="en-PH" sz="1400" b="0" i="0" dirty="0">
                <a:solidFill>
                  <a:srgbClr val="212121"/>
                </a:solidFill>
                <a:effectLst/>
                <a:latin typeface="Menlo" panose="020B0609030804020204" pitchFamily="49" charset="0"/>
              </a:rPr>
              <a:t>);</a:t>
            </a:r>
          </a:p>
          <a:p>
            <a:r>
              <a:rPr lang="en-PH" sz="1400" b="0" i="0" dirty="0">
                <a:solidFill>
                  <a:srgbClr val="212121"/>
                </a:solidFill>
                <a:effectLst/>
                <a:latin typeface="Menlo" panose="020B0609030804020204" pitchFamily="49" charset="0"/>
              </a:rPr>
              <a:t>figure(); t = </a:t>
            </a:r>
            <a:r>
              <a:rPr lang="en-PH" sz="1400" b="0" i="0" dirty="0" err="1">
                <a:solidFill>
                  <a:srgbClr val="212121"/>
                </a:solidFill>
                <a:effectLst/>
                <a:latin typeface="Menlo" panose="020B0609030804020204" pitchFamily="49" charset="0"/>
              </a:rPr>
              <a:t>tiledlayout</a:t>
            </a:r>
            <a:r>
              <a:rPr lang="en-PH" sz="1400" b="0" i="0" dirty="0">
                <a:solidFill>
                  <a:srgbClr val="212121"/>
                </a:solidFill>
                <a:effectLst/>
                <a:latin typeface="Menlo" panose="020B0609030804020204" pitchFamily="49" charset="0"/>
              </a:rPr>
              <a:t>(10,6, </a:t>
            </a:r>
            <a:r>
              <a:rPr lang="en-PH" sz="1400" b="0" i="0" u="none" strike="noStrike" dirty="0">
                <a:solidFill>
                  <a:srgbClr val="A709F5"/>
                </a:solidFill>
                <a:effectLst/>
                <a:latin typeface="Menlo" panose="020B0609030804020204" pitchFamily="49" charset="0"/>
              </a:rPr>
              <a:t>'</a:t>
            </a:r>
            <a:r>
              <a:rPr lang="en-PH" sz="1400" b="0" i="0" u="none" strike="noStrike" dirty="0" err="1">
                <a:solidFill>
                  <a:srgbClr val="A709F5"/>
                </a:solidFill>
                <a:effectLst/>
                <a:latin typeface="Menlo" panose="020B0609030804020204" pitchFamily="49" charset="0"/>
              </a:rPr>
              <a:t>TileSpacing</a:t>
            </a:r>
            <a:r>
              <a:rPr lang="en-PH" sz="1400" b="0" i="0" u="none" strike="noStrike" dirty="0">
                <a:solidFill>
                  <a:srgbClr val="A709F5"/>
                </a:solidFill>
                <a:effectLst/>
                <a:latin typeface="Menlo" panose="020B0609030804020204" pitchFamily="49" charset="0"/>
              </a:rPr>
              <a:t>'</a:t>
            </a:r>
            <a:r>
              <a:rPr lang="en-PH" sz="1400" b="0" i="0" dirty="0">
                <a:solidFill>
                  <a:srgbClr val="212121"/>
                </a:solidFill>
                <a:effectLst/>
                <a:latin typeface="Menlo" panose="020B0609030804020204" pitchFamily="49" charset="0"/>
              </a:rPr>
              <a:t>,</a:t>
            </a:r>
            <a:r>
              <a:rPr lang="en-PH" sz="1400" b="0" i="0" u="none" strike="noStrike" dirty="0">
                <a:solidFill>
                  <a:srgbClr val="A709F5"/>
                </a:solidFill>
                <a:effectLst/>
                <a:latin typeface="Menlo" panose="020B0609030804020204" pitchFamily="49" charset="0"/>
              </a:rPr>
              <a:t>'</a:t>
            </a:r>
            <a:r>
              <a:rPr lang="en-PH" sz="1400" b="0" i="0" u="none" strike="noStrike" dirty="0" err="1">
                <a:solidFill>
                  <a:srgbClr val="A709F5"/>
                </a:solidFill>
                <a:effectLst/>
                <a:latin typeface="Menlo" panose="020B0609030804020204" pitchFamily="49" charset="0"/>
              </a:rPr>
              <a:t>none'</a:t>
            </a:r>
            <a:r>
              <a:rPr lang="en-PH" sz="1400" b="0" i="0" dirty="0" err="1">
                <a:solidFill>
                  <a:srgbClr val="212121"/>
                </a:solidFill>
                <a:effectLst/>
                <a:latin typeface="Menlo" panose="020B0609030804020204" pitchFamily="49" charset="0"/>
              </a:rPr>
              <a:t>,</a:t>
            </a:r>
            <a:r>
              <a:rPr lang="en-PH" sz="1400" b="0" i="0" u="none" strike="noStrike" dirty="0" err="1">
                <a:solidFill>
                  <a:srgbClr val="A709F5"/>
                </a:solidFill>
                <a:effectLst/>
                <a:latin typeface="Menlo" panose="020B0609030804020204" pitchFamily="49" charset="0"/>
              </a:rPr>
              <a:t>'Padding'</a:t>
            </a:r>
            <a:r>
              <a:rPr lang="en-PH" sz="1400" b="0" i="0" dirty="0" err="1">
                <a:solidFill>
                  <a:srgbClr val="212121"/>
                </a:solidFill>
                <a:effectLst/>
                <a:latin typeface="Menlo" panose="020B0609030804020204" pitchFamily="49" charset="0"/>
              </a:rPr>
              <a:t>,</a:t>
            </a:r>
            <a:r>
              <a:rPr lang="en-PH" sz="1400" b="0" i="0" u="none" strike="noStrike" dirty="0" err="1">
                <a:solidFill>
                  <a:srgbClr val="A709F5"/>
                </a:solidFill>
                <a:effectLst/>
                <a:latin typeface="Menlo" panose="020B0609030804020204" pitchFamily="49" charset="0"/>
              </a:rPr>
              <a:t>'compact</a:t>
            </a:r>
            <a:r>
              <a:rPr lang="en-PH" sz="1400" b="0" i="0" u="none" strike="noStrike" dirty="0">
                <a:solidFill>
                  <a:srgbClr val="A709F5"/>
                </a:solidFill>
                <a:effectLst/>
                <a:latin typeface="Menlo" panose="020B0609030804020204" pitchFamily="49" charset="0"/>
              </a:rPr>
              <a:t>'</a:t>
            </a:r>
            <a:r>
              <a:rPr lang="en-PH" sz="1400" b="0" i="0" dirty="0">
                <a:solidFill>
                  <a:srgbClr val="212121"/>
                </a:solidFill>
                <a:effectLst/>
                <a:latin typeface="Menlo" panose="020B0609030804020204" pitchFamily="49" charset="0"/>
              </a:rPr>
              <a:t>);</a:t>
            </a:r>
          </a:p>
          <a:p>
            <a:br>
              <a:rPr lang="en-PH" sz="1400" b="0" i="0" dirty="0">
                <a:solidFill>
                  <a:srgbClr val="212121"/>
                </a:solidFill>
                <a:effectLst/>
                <a:latin typeface="Menlo" panose="020B0609030804020204" pitchFamily="49" charset="0"/>
              </a:rPr>
            </a:br>
            <a:br>
              <a:rPr lang="en-PH" sz="1400" b="0" i="0" dirty="0">
                <a:solidFill>
                  <a:srgbClr val="212121"/>
                </a:solidFill>
                <a:effectLst/>
                <a:latin typeface="Menlo" panose="020B0609030804020204" pitchFamily="49" charset="0"/>
              </a:rPr>
            </a:br>
            <a:endParaRPr lang="en-PH" sz="1400" b="0" i="0" dirty="0">
              <a:solidFill>
                <a:srgbClr val="212121"/>
              </a:solidFill>
              <a:effectLst/>
              <a:latin typeface="Menlo" panose="020B0609030804020204" pitchFamily="49" charset="0"/>
            </a:endParaRPr>
          </a:p>
          <a:p>
            <a:r>
              <a:rPr lang="en-PH" sz="1400" b="0" i="0" u="none" strike="noStrike" dirty="0">
                <a:solidFill>
                  <a:srgbClr val="0E00FF"/>
                </a:solidFill>
                <a:effectLst/>
                <a:latin typeface="Menlo" panose="020B0609030804020204" pitchFamily="49" charset="0"/>
              </a:rPr>
              <a:t>for </a:t>
            </a:r>
            <a:r>
              <a:rPr lang="en-PH" sz="1400" b="0" i="0" dirty="0">
                <a:solidFill>
                  <a:srgbClr val="212121"/>
                </a:solidFill>
                <a:effectLst/>
                <a:latin typeface="Menlo" panose="020B0609030804020204" pitchFamily="49" charset="0"/>
              </a:rPr>
              <a:t>pix=23:1:32</a:t>
            </a:r>
          </a:p>
          <a:p>
            <a:pPr lvl="1"/>
            <a:r>
              <a:rPr lang="en-PH" sz="1400" b="0" i="0" u="none" strike="noStrike" dirty="0">
                <a:solidFill>
                  <a:srgbClr val="0E00FF"/>
                </a:solidFill>
                <a:effectLst/>
                <a:latin typeface="Menlo" panose="020B0609030804020204" pitchFamily="49" charset="0"/>
              </a:rPr>
              <a:t>for </a:t>
            </a:r>
            <a:r>
              <a:rPr lang="en-PH" sz="1400" b="0" i="0" dirty="0">
                <a:solidFill>
                  <a:srgbClr val="212121"/>
                </a:solidFill>
                <a:effectLst/>
                <a:latin typeface="Menlo" panose="020B0609030804020204" pitchFamily="49" charset="0"/>
              </a:rPr>
              <a:t>NSR = 0:0.01:0.05</a:t>
            </a:r>
          </a:p>
          <a:p>
            <a:pPr lvl="2"/>
            <a:r>
              <a:rPr lang="en-PH" sz="1400" b="0" i="0" dirty="0">
                <a:solidFill>
                  <a:srgbClr val="212121"/>
                </a:solidFill>
                <a:effectLst/>
                <a:latin typeface="Menlo" panose="020B0609030804020204" pitchFamily="49" charset="0"/>
              </a:rPr>
              <a:t>PSF = </a:t>
            </a:r>
            <a:r>
              <a:rPr lang="en-PH" sz="1400" b="0" i="0" dirty="0" err="1">
                <a:solidFill>
                  <a:srgbClr val="212121"/>
                </a:solidFill>
                <a:effectLst/>
                <a:latin typeface="Menlo" panose="020B0609030804020204" pitchFamily="49" charset="0"/>
              </a:rPr>
              <a:t>fspecial</a:t>
            </a:r>
            <a:r>
              <a:rPr lang="en-PH" sz="1400" b="0" i="0" dirty="0">
                <a:solidFill>
                  <a:srgbClr val="212121"/>
                </a:solidFill>
                <a:effectLst/>
                <a:latin typeface="Menlo" panose="020B0609030804020204" pitchFamily="49" charset="0"/>
              </a:rPr>
              <a:t>(</a:t>
            </a:r>
            <a:r>
              <a:rPr lang="en-PH" sz="1400" b="0" i="0" u="none" strike="noStrike" dirty="0">
                <a:solidFill>
                  <a:srgbClr val="A709F5"/>
                </a:solidFill>
                <a:effectLst/>
                <a:latin typeface="Menlo" panose="020B0609030804020204" pitchFamily="49" charset="0"/>
              </a:rPr>
              <a:t>'motion'</a:t>
            </a:r>
            <a:r>
              <a:rPr lang="en-PH" sz="1400" b="0" i="0" dirty="0">
                <a:solidFill>
                  <a:srgbClr val="212121"/>
                </a:solidFill>
                <a:effectLst/>
                <a:latin typeface="Menlo" panose="020B0609030804020204" pitchFamily="49" charset="0"/>
              </a:rPr>
              <a:t>,pix,0);</a:t>
            </a:r>
          </a:p>
          <a:p>
            <a:pPr lvl="2"/>
            <a:r>
              <a:rPr lang="en-PH" sz="1400" b="0" i="0" dirty="0">
                <a:solidFill>
                  <a:srgbClr val="212121"/>
                </a:solidFill>
                <a:effectLst/>
                <a:latin typeface="Menlo" panose="020B0609030804020204" pitchFamily="49" charset="0"/>
              </a:rPr>
              <a:t>wnr1 = </a:t>
            </a:r>
            <a:r>
              <a:rPr lang="en-PH" sz="1400" b="0" i="0" dirty="0" err="1">
                <a:solidFill>
                  <a:srgbClr val="212121"/>
                </a:solidFill>
                <a:effectLst/>
                <a:latin typeface="Menlo" panose="020B0609030804020204" pitchFamily="49" charset="0"/>
              </a:rPr>
              <a:t>deconvwnr</a:t>
            </a:r>
            <a:r>
              <a:rPr lang="en-PH" sz="1400" b="0" i="0" dirty="0">
                <a:solidFill>
                  <a:srgbClr val="212121"/>
                </a:solidFill>
                <a:effectLst/>
                <a:latin typeface="Menlo" panose="020B0609030804020204" pitchFamily="49" charset="0"/>
              </a:rPr>
              <a:t>(</a:t>
            </a:r>
            <a:r>
              <a:rPr lang="en-PH" sz="1400" b="0" i="0" dirty="0" err="1">
                <a:solidFill>
                  <a:srgbClr val="212121"/>
                </a:solidFill>
                <a:effectLst/>
                <a:latin typeface="Menlo" panose="020B0609030804020204" pitchFamily="49" charset="0"/>
              </a:rPr>
              <a:t>Blurred_img,PSF,NSR</a:t>
            </a:r>
            <a:r>
              <a:rPr lang="en-PH" sz="1400" b="0" i="0" dirty="0">
                <a:solidFill>
                  <a:srgbClr val="212121"/>
                </a:solidFill>
                <a:effectLst/>
                <a:latin typeface="Menlo" panose="020B0609030804020204" pitchFamily="49" charset="0"/>
              </a:rPr>
              <a:t>);</a:t>
            </a:r>
          </a:p>
          <a:p>
            <a:pPr lvl="2"/>
            <a:r>
              <a:rPr lang="en-PH" sz="1400" b="0" i="0" dirty="0" err="1">
                <a:solidFill>
                  <a:srgbClr val="212121"/>
                </a:solidFill>
                <a:effectLst/>
                <a:latin typeface="Menlo" panose="020B0609030804020204" pitchFamily="49" charset="0"/>
              </a:rPr>
              <a:t>nexttile</a:t>
            </a:r>
            <a:r>
              <a:rPr lang="en-PH" sz="1400" b="0" i="0" dirty="0">
                <a:solidFill>
                  <a:srgbClr val="212121"/>
                </a:solidFill>
                <a:effectLst/>
                <a:latin typeface="Menlo" panose="020B0609030804020204" pitchFamily="49" charset="0"/>
              </a:rPr>
              <a:t>; </a:t>
            </a:r>
            <a:r>
              <a:rPr lang="en-PH" sz="1400" b="0" i="0" dirty="0" err="1">
                <a:solidFill>
                  <a:srgbClr val="212121"/>
                </a:solidFill>
                <a:effectLst/>
                <a:latin typeface="Menlo" panose="020B0609030804020204" pitchFamily="49" charset="0"/>
              </a:rPr>
              <a:t>imshow</a:t>
            </a:r>
            <a:r>
              <a:rPr lang="en-PH" sz="1400" b="0" i="0" dirty="0">
                <a:solidFill>
                  <a:srgbClr val="212121"/>
                </a:solidFill>
                <a:effectLst/>
                <a:latin typeface="Menlo" panose="020B0609030804020204" pitchFamily="49" charset="0"/>
              </a:rPr>
              <a:t>(wnr1); title([</a:t>
            </a:r>
            <a:r>
              <a:rPr lang="en-PH" sz="1400" b="0" i="0" u="none" strike="noStrike" dirty="0">
                <a:solidFill>
                  <a:srgbClr val="A709F5"/>
                </a:solidFill>
                <a:effectLst/>
                <a:latin typeface="Menlo" panose="020B0609030804020204" pitchFamily="49" charset="0"/>
              </a:rPr>
              <a:t>'PSF='</a:t>
            </a:r>
            <a:r>
              <a:rPr lang="en-PH" sz="1400" b="0" i="0" dirty="0">
                <a:solidFill>
                  <a:srgbClr val="212121"/>
                </a:solidFill>
                <a:effectLst/>
                <a:latin typeface="Menlo" panose="020B0609030804020204" pitchFamily="49" charset="0"/>
              </a:rPr>
              <a:t>,num2str(pix),</a:t>
            </a:r>
            <a:r>
              <a:rPr lang="en-PH" sz="1400" b="0" i="0" u="none" strike="noStrike" dirty="0">
                <a:solidFill>
                  <a:srgbClr val="A709F5"/>
                </a:solidFill>
                <a:effectLst/>
                <a:latin typeface="Menlo" panose="020B0609030804020204" pitchFamily="49" charset="0"/>
              </a:rPr>
              <a:t>',NSR='</a:t>
            </a:r>
            <a:r>
              <a:rPr lang="en-PH" sz="1400" b="0" i="0" dirty="0">
                <a:solidFill>
                  <a:srgbClr val="212121"/>
                </a:solidFill>
                <a:effectLst/>
                <a:latin typeface="Menlo" panose="020B0609030804020204" pitchFamily="49" charset="0"/>
              </a:rPr>
              <a:t>,num2str(NSR)])</a:t>
            </a:r>
          </a:p>
          <a:p>
            <a:pPr lvl="1"/>
            <a:r>
              <a:rPr lang="en-PH" sz="1400" b="0" i="0" u="none" strike="noStrike" dirty="0">
                <a:solidFill>
                  <a:srgbClr val="0E00FF"/>
                </a:solidFill>
                <a:effectLst/>
                <a:latin typeface="Menlo" panose="020B0609030804020204" pitchFamily="49" charset="0"/>
              </a:rPr>
              <a:t>end</a:t>
            </a:r>
            <a:endParaRPr lang="en-PH" sz="1400" b="0" i="0" dirty="0">
              <a:solidFill>
                <a:srgbClr val="212121"/>
              </a:solidFill>
              <a:effectLst/>
              <a:latin typeface="Menlo" panose="020B0609030804020204" pitchFamily="49" charset="0"/>
            </a:endParaRPr>
          </a:p>
          <a:p>
            <a:r>
              <a:rPr lang="en-PH" sz="1400" b="0" i="0" u="none" strike="noStrike" dirty="0">
                <a:solidFill>
                  <a:srgbClr val="0E00FF"/>
                </a:solidFill>
                <a:effectLst/>
                <a:latin typeface="Menlo" panose="020B0609030804020204" pitchFamily="49" charset="0"/>
              </a:rPr>
              <a:t>end</a:t>
            </a:r>
            <a:endParaRPr lang="en-PH" sz="1400" b="0" i="0" dirty="0">
              <a:solidFill>
                <a:srgbClr val="212121"/>
              </a:solidFill>
              <a:effectLst/>
              <a:latin typeface="Menlo" panose="020B0609030804020204" pitchFamily="49" charset="0"/>
            </a:endParaRPr>
          </a:p>
        </p:txBody>
      </p:sp>
    </p:spTree>
    <p:extLst>
      <p:ext uri="{BB962C8B-B14F-4D97-AF65-F5344CB8AC3E}">
        <p14:creationId xmlns:p14="http://schemas.microsoft.com/office/powerpoint/2010/main" val="1096145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 name="Rectangle 2">
            <a:extLst>
              <a:ext uri="{FF2B5EF4-FFF2-40B4-BE49-F238E27FC236}">
                <a16:creationId xmlns:a16="http://schemas.microsoft.com/office/drawing/2014/main" id="{9E772147-E01B-FCBF-D9FE-2E957663AF1B}"/>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sp>
        <p:nvSpPr>
          <p:cNvPr id="4" name="TextBox 3">
            <a:extLst>
              <a:ext uri="{FF2B5EF4-FFF2-40B4-BE49-F238E27FC236}">
                <a16:creationId xmlns:a16="http://schemas.microsoft.com/office/drawing/2014/main" id="{D4A75232-9EE3-879F-FCF2-81B4E2C36A60}"/>
              </a:ext>
            </a:extLst>
          </p:cNvPr>
          <p:cNvSpPr txBox="1"/>
          <p:nvPr/>
        </p:nvSpPr>
        <p:spPr>
          <a:xfrm>
            <a:off x="144379" y="-2141"/>
            <a:ext cx="5524500"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Part 2: Deblurring a real blurred image</a:t>
            </a:r>
          </a:p>
        </p:txBody>
      </p:sp>
      <p:sp>
        <p:nvSpPr>
          <p:cNvPr id="8" name="TextBox 7">
            <a:extLst>
              <a:ext uri="{FF2B5EF4-FFF2-40B4-BE49-F238E27FC236}">
                <a16:creationId xmlns:a16="http://schemas.microsoft.com/office/drawing/2014/main" id="{B936BFAA-4388-73C6-BEC7-BF2DD3550BBE}"/>
              </a:ext>
            </a:extLst>
          </p:cNvPr>
          <p:cNvSpPr txBox="1"/>
          <p:nvPr/>
        </p:nvSpPr>
        <p:spPr>
          <a:xfrm>
            <a:off x="2197553" y="6229850"/>
            <a:ext cx="6168485" cy="276999"/>
          </a:xfrm>
          <a:prstGeom prst="rect">
            <a:avLst/>
          </a:prstGeom>
          <a:noFill/>
        </p:spPr>
        <p:txBody>
          <a:bodyPr wrap="square" rtlCol="0">
            <a:spAutoFit/>
          </a:bodyPr>
          <a:lstStyle/>
          <a:p>
            <a:r>
              <a:rPr lang="en-US" sz="1200" dirty="0"/>
              <a:t>Figure 3. Varying PSF pixel offset for NSR = 0, PSF type = ‘motion’, PSF angle = 0.</a:t>
            </a:r>
          </a:p>
        </p:txBody>
      </p:sp>
      <p:pic>
        <p:nvPicPr>
          <p:cNvPr id="12" name="Picture 11">
            <a:extLst>
              <a:ext uri="{FF2B5EF4-FFF2-40B4-BE49-F238E27FC236}">
                <a16:creationId xmlns:a16="http://schemas.microsoft.com/office/drawing/2014/main" id="{80D71E6A-EFE0-9AD8-B87B-060EB2F8B549}"/>
              </a:ext>
            </a:extLst>
          </p:cNvPr>
          <p:cNvPicPr>
            <a:picLocks noChangeAspect="1"/>
          </p:cNvPicPr>
          <p:nvPr/>
        </p:nvPicPr>
        <p:blipFill>
          <a:blip r:embed="rId4"/>
          <a:stretch>
            <a:fillRect/>
          </a:stretch>
        </p:blipFill>
        <p:spPr>
          <a:xfrm>
            <a:off x="2197553" y="557286"/>
            <a:ext cx="9922546" cy="5656557"/>
          </a:xfrm>
          <a:prstGeom prst="rect">
            <a:avLst/>
          </a:prstGeom>
        </p:spPr>
      </p:pic>
      <p:sp>
        <p:nvSpPr>
          <p:cNvPr id="2" name="TextBox 1">
            <a:extLst>
              <a:ext uri="{FF2B5EF4-FFF2-40B4-BE49-F238E27FC236}">
                <a16:creationId xmlns:a16="http://schemas.microsoft.com/office/drawing/2014/main" id="{57E64D32-8EE5-6576-A7A1-AF0AE4186A43}"/>
              </a:ext>
            </a:extLst>
          </p:cNvPr>
          <p:cNvSpPr txBox="1"/>
          <p:nvPr/>
        </p:nvSpPr>
        <p:spPr>
          <a:xfrm>
            <a:off x="144380" y="1954318"/>
            <a:ext cx="2053174" cy="2677656"/>
          </a:xfrm>
          <a:prstGeom prst="rect">
            <a:avLst/>
          </a:prstGeom>
          <a:noFill/>
        </p:spPr>
        <p:txBody>
          <a:bodyPr wrap="square">
            <a:spAutoFit/>
          </a:bodyPr>
          <a:lstStyle/>
          <a:p>
            <a:pPr algn="just"/>
            <a:r>
              <a:rPr lang="en-US" sz="1400" dirty="0">
                <a:latin typeface="Bahnschrift Light SemiCondensed" panose="020B0502040204020203" pitchFamily="34" charset="0"/>
              </a:rPr>
              <a:t>As we can see in Figure 3, it seems that we can’t deblur the image using only the pixel offset as our parameter. Let’s try varying the NSR as well. </a:t>
            </a:r>
          </a:p>
          <a:p>
            <a:pPr algn="just"/>
            <a:endParaRPr lang="en-US" sz="1400" dirty="0">
              <a:latin typeface="Bahnschrift Light SemiCondensed" panose="020B0502040204020203" pitchFamily="34" charset="0"/>
            </a:endParaRPr>
          </a:p>
          <a:p>
            <a:pPr algn="just"/>
            <a:r>
              <a:rPr lang="en-US" sz="1400" dirty="0">
                <a:latin typeface="Bahnschrift Light SemiCondensed" panose="020B0502040204020203" pitchFamily="34" charset="0"/>
              </a:rPr>
              <a:t>We need not to explore the PSF angle since the phone was kept on the ground still during recording. </a:t>
            </a:r>
            <a:endParaRPr lang="en-US" sz="1400" dirty="0"/>
          </a:p>
          <a:p>
            <a:pPr algn="just"/>
            <a:endParaRPr lang="en-US" sz="1400" dirty="0">
              <a:latin typeface="Bahnschrift Light SemiCondensed" panose="020B0502040204020203" pitchFamily="34" charset="0"/>
            </a:endParaRPr>
          </a:p>
        </p:txBody>
      </p:sp>
    </p:spTree>
    <p:extLst>
      <p:ext uri="{BB962C8B-B14F-4D97-AF65-F5344CB8AC3E}">
        <p14:creationId xmlns:p14="http://schemas.microsoft.com/office/powerpoint/2010/main" val="1735869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 name="Rectangle 2">
            <a:extLst>
              <a:ext uri="{FF2B5EF4-FFF2-40B4-BE49-F238E27FC236}">
                <a16:creationId xmlns:a16="http://schemas.microsoft.com/office/drawing/2014/main" id="{9E772147-E01B-FCBF-D9FE-2E957663AF1B}"/>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sp>
        <p:nvSpPr>
          <p:cNvPr id="4" name="TextBox 3">
            <a:extLst>
              <a:ext uri="{FF2B5EF4-FFF2-40B4-BE49-F238E27FC236}">
                <a16:creationId xmlns:a16="http://schemas.microsoft.com/office/drawing/2014/main" id="{D4A75232-9EE3-879F-FCF2-81B4E2C36A60}"/>
              </a:ext>
            </a:extLst>
          </p:cNvPr>
          <p:cNvSpPr txBox="1"/>
          <p:nvPr/>
        </p:nvSpPr>
        <p:spPr>
          <a:xfrm>
            <a:off x="144379" y="-2141"/>
            <a:ext cx="5524500"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Part 2: Deblurring a real blurred image</a:t>
            </a:r>
          </a:p>
        </p:txBody>
      </p:sp>
      <p:sp>
        <p:nvSpPr>
          <p:cNvPr id="8" name="TextBox 7">
            <a:extLst>
              <a:ext uri="{FF2B5EF4-FFF2-40B4-BE49-F238E27FC236}">
                <a16:creationId xmlns:a16="http://schemas.microsoft.com/office/drawing/2014/main" id="{B936BFAA-4388-73C6-BEC7-BF2DD3550BBE}"/>
              </a:ext>
            </a:extLst>
          </p:cNvPr>
          <p:cNvSpPr txBox="1"/>
          <p:nvPr/>
        </p:nvSpPr>
        <p:spPr>
          <a:xfrm>
            <a:off x="2197550" y="6395662"/>
            <a:ext cx="6168485" cy="276999"/>
          </a:xfrm>
          <a:prstGeom prst="rect">
            <a:avLst/>
          </a:prstGeom>
          <a:noFill/>
        </p:spPr>
        <p:txBody>
          <a:bodyPr wrap="square" rtlCol="0">
            <a:spAutoFit/>
          </a:bodyPr>
          <a:lstStyle/>
          <a:p>
            <a:r>
              <a:rPr lang="en-US" sz="1200" dirty="0"/>
              <a:t>Figure 4. Varying PSF pixel offset and NSR</a:t>
            </a:r>
          </a:p>
        </p:txBody>
      </p:sp>
      <p:sp>
        <p:nvSpPr>
          <p:cNvPr id="2" name="TextBox 1">
            <a:extLst>
              <a:ext uri="{FF2B5EF4-FFF2-40B4-BE49-F238E27FC236}">
                <a16:creationId xmlns:a16="http://schemas.microsoft.com/office/drawing/2014/main" id="{57E64D32-8EE5-6576-A7A1-AF0AE4186A43}"/>
              </a:ext>
            </a:extLst>
          </p:cNvPr>
          <p:cNvSpPr txBox="1"/>
          <p:nvPr/>
        </p:nvSpPr>
        <p:spPr>
          <a:xfrm>
            <a:off x="144380" y="1150470"/>
            <a:ext cx="2053174" cy="738664"/>
          </a:xfrm>
          <a:prstGeom prst="rect">
            <a:avLst/>
          </a:prstGeom>
          <a:noFill/>
        </p:spPr>
        <p:txBody>
          <a:bodyPr wrap="square">
            <a:spAutoFit/>
          </a:bodyPr>
          <a:lstStyle/>
          <a:p>
            <a:pPr algn="just"/>
            <a:r>
              <a:rPr lang="en-US" sz="1400" dirty="0">
                <a:latin typeface="Bahnschrift Light SemiCondensed" panose="020B0502040204020203" pitchFamily="34" charset="0"/>
              </a:rPr>
              <a:t>Here are the results for varying PSF and NSR (more on the next slides)</a:t>
            </a:r>
          </a:p>
        </p:txBody>
      </p:sp>
      <p:pic>
        <p:nvPicPr>
          <p:cNvPr id="5" name="Picture 4">
            <a:extLst>
              <a:ext uri="{FF2B5EF4-FFF2-40B4-BE49-F238E27FC236}">
                <a16:creationId xmlns:a16="http://schemas.microsoft.com/office/drawing/2014/main" id="{F5997EED-4DF4-A4BC-AB70-D2B880E0CBD2}"/>
              </a:ext>
            </a:extLst>
          </p:cNvPr>
          <p:cNvPicPr>
            <a:picLocks noChangeAspect="1"/>
          </p:cNvPicPr>
          <p:nvPr/>
        </p:nvPicPr>
        <p:blipFill>
          <a:blip r:embed="rId4"/>
          <a:stretch>
            <a:fillRect/>
          </a:stretch>
        </p:blipFill>
        <p:spPr>
          <a:xfrm>
            <a:off x="2197551" y="524044"/>
            <a:ext cx="9994295" cy="5902319"/>
          </a:xfrm>
          <a:prstGeom prst="rect">
            <a:avLst/>
          </a:prstGeom>
        </p:spPr>
      </p:pic>
      <p:pic>
        <p:nvPicPr>
          <p:cNvPr id="9" name="Picture 8">
            <a:extLst>
              <a:ext uri="{FF2B5EF4-FFF2-40B4-BE49-F238E27FC236}">
                <a16:creationId xmlns:a16="http://schemas.microsoft.com/office/drawing/2014/main" id="{BC5E12B3-6CEB-ED16-C067-23C7790A5066}"/>
              </a:ext>
            </a:extLst>
          </p:cNvPr>
          <p:cNvPicPr>
            <a:picLocks noChangeAspect="1"/>
          </p:cNvPicPr>
          <p:nvPr/>
        </p:nvPicPr>
        <p:blipFill>
          <a:blip r:embed="rId5"/>
          <a:stretch>
            <a:fillRect/>
          </a:stretch>
        </p:blipFill>
        <p:spPr>
          <a:xfrm>
            <a:off x="439245" y="3765983"/>
            <a:ext cx="1584126" cy="461147"/>
          </a:xfrm>
          <a:prstGeom prst="rect">
            <a:avLst/>
          </a:prstGeom>
        </p:spPr>
      </p:pic>
      <p:sp>
        <p:nvSpPr>
          <p:cNvPr id="11" name="TextBox 10">
            <a:extLst>
              <a:ext uri="{FF2B5EF4-FFF2-40B4-BE49-F238E27FC236}">
                <a16:creationId xmlns:a16="http://schemas.microsoft.com/office/drawing/2014/main" id="{9A071436-F258-301A-73C7-57B79613C88C}"/>
              </a:ext>
            </a:extLst>
          </p:cNvPr>
          <p:cNvSpPr txBox="1"/>
          <p:nvPr/>
        </p:nvSpPr>
        <p:spPr>
          <a:xfrm>
            <a:off x="144378" y="3487981"/>
            <a:ext cx="980088" cy="307777"/>
          </a:xfrm>
          <a:prstGeom prst="rect">
            <a:avLst/>
          </a:prstGeom>
          <a:noFill/>
        </p:spPr>
        <p:txBody>
          <a:bodyPr wrap="square">
            <a:spAutoFit/>
          </a:bodyPr>
          <a:lstStyle/>
          <a:p>
            <a:pPr algn="just"/>
            <a:r>
              <a:rPr lang="en-US" sz="1400" dirty="0">
                <a:latin typeface="Bahnschrift Light SemiCondensed" panose="020B0502040204020203" pitchFamily="34" charset="0"/>
              </a:rPr>
              <a:t>Reference:</a:t>
            </a:r>
          </a:p>
        </p:txBody>
      </p:sp>
    </p:spTree>
    <p:extLst>
      <p:ext uri="{BB962C8B-B14F-4D97-AF65-F5344CB8AC3E}">
        <p14:creationId xmlns:p14="http://schemas.microsoft.com/office/powerpoint/2010/main" val="3071650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72147-E01B-FCBF-D9FE-2E957663AF1B}"/>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pic>
        <p:nvPicPr>
          <p:cNvPr id="7" name="Picture 6">
            <a:extLst>
              <a:ext uri="{FF2B5EF4-FFF2-40B4-BE49-F238E27FC236}">
                <a16:creationId xmlns:a16="http://schemas.microsoft.com/office/drawing/2014/main" id="{96FAB20B-7F1D-BB21-714A-F36FC8E23629}"/>
              </a:ext>
            </a:extLst>
          </p:cNvPr>
          <p:cNvPicPr>
            <a:picLocks noChangeAspect="1"/>
          </p:cNvPicPr>
          <p:nvPr/>
        </p:nvPicPr>
        <p:blipFill rotWithShape="1">
          <a:blip r:embed="rId2"/>
          <a:srcRect t="829" b="778"/>
          <a:stretch/>
        </p:blipFill>
        <p:spPr>
          <a:xfrm>
            <a:off x="756386" y="673375"/>
            <a:ext cx="10679227" cy="6184623"/>
          </a:xfrm>
          <a:prstGeom prst="rect">
            <a:avLst/>
          </a:prstGeom>
        </p:spPr>
      </p:pic>
      <p:pic>
        <p:nvPicPr>
          <p:cNvPr id="6" name="Picture 5">
            <a:extLst>
              <a:ext uri="{FF2B5EF4-FFF2-40B4-BE49-F238E27FC236}">
                <a16:creationId xmlns:a16="http://schemas.microsoft.com/office/drawing/2014/main" id="{F7E2436A-7B59-715A-CA33-0659B2EAAD62}"/>
              </a:ext>
            </a:extLst>
          </p:cNvPr>
          <p:cNvPicPr>
            <a:picLocks noChangeAspect="1"/>
          </p:cNvPicPr>
          <p:nvPr/>
        </p:nvPicPr>
        <p:blipFill>
          <a:blip r:embed="rId3"/>
          <a:stretch>
            <a:fillRect/>
          </a:stretch>
        </p:blipFill>
        <p:spPr>
          <a:xfrm>
            <a:off x="864638" y="1687"/>
            <a:ext cx="1785498" cy="519768"/>
          </a:xfrm>
          <a:prstGeom prst="rect">
            <a:avLst/>
          </a:prstGeom>
        </p:spPr>
      </p:pic>
      <p:sp>
        <p:nvSpPr>
          <p:cNvPr id="8" name="TextBox 7">
            <a:extLst>
              <a:ext uri="{FF2B5EF4-FFF2-40B4-BE49-F238E27FC236}">
                <a16:creationId xmlns:a16="http://schemas.microsoft.com/office/drawing/2014/main" id="{8901BBD1-A219-F32A-EDB6-B2EEB26D5219}"/>
              </a:ext>
            </a:extLst>
          </p:cNvPr>
          <p:cNvSpPr txBox="1"/>
          <p:nvPr/>
        </p:nvSpPr>
        <p:spPr>
          <a:xfrm>
            <a:off x="-13850" y="-7305"/>
            <a:ext cx="980088" cy="307777"/>
          </a:xfrm>
          <a:prstGeom prst="rect">
            <a:avLst/>
          </a:prstGeom>
          <a:noFill/>
        </p:spPr>
        <p:txBody>
          <a:bodyPr wrap="square">
            <a:spAutoFit/>
          </a:bodyPr>
          <a:lstStyle/>
          <a:p>
            <a:pPr algn="just"/>
            <a:r>
              <a:rPr lang="en-US" sz="1400" dirty="0">
                <a:latin typeface="Bahnschrift Light SemiCondensed" panose="020B0502040204020203" pitchFamily="34" charset="0"/>
              </a:rPr>
              <a:t>Reference:</a:t>
            </a:r>
          </a:p>
        </p:txBody>
      </p:sp>
      <p:sp>
        <p:nvSpPr>
          <p:cNvPr id="10" name="TextBox 9">
            <a:extLst>
              <a:ext uri="{FF2B5EF4-FFF2-40B4-BE49-F238E27FC236}">
                <a16:creationId xmlns:a16="http://schemas.microsoft.com/office/drawing/2014/main" id="{42E231BB-1D4C-D4D2-630A-57E142C3D902}"/>
              </a:ext>
            </a:extLst>
          </p:cNvPr>
          <p:cNvSpPr txBox="1"/>
          <p:nvPr/>
        </p:nvSpPr>
        <p:spPr>
          <a:xfrm>
            <a:off x="8972276" y="-8792"/>
            <a:ext cx="3421378" cy="307777"/>
          </a:xfrm>
          <a:prstGeom prst="rect">
            <a:avLst/>
          </a:prstGeom>
          <a:noFill/>
        </p:spPr>
        <p:txBody>
          <a:bodyPr wrap="square">
            <a:spAutoFit/>
          </a:bodyPr>
          <a:lstStyle/>
          <a:p>
            <a:pPr algn="just"/>
            <a:r>
              <a:rPr lang="en-US" sz="1400" i="1" dirty="0">
                <a:highlight>
                  <a:srgbClr val="FFFF00"/>
                </a:highlight>
                <a:latin typeface="Bahnschrift Light SemiCondensed" panose="020B0502040204020203" pitchFamily="34" charset="0"/>
              </a:rPr>
              <a:t>Highlighted in yellow box is the best one yet.</a:t>
            </a:r>
          </a:p>
        </p:txBody>
      </p:sp>
      <p:cxnSp>
        <p:nvCxnSpPr>
          <p:cNvPr id="12" name="Straight Arrow Connector 11">
            <a:extLst>
              <a:ext uri="{FF2B5EF4-FFF2-40B4-BE49-F238E27FC236}">
                <a16:creationId xmlns:a16="http://schemas.microsoft.com/office/drawing/2014/main" id="{E6A224FB-AF83-C6B1-C2FE-A05A2C9F2854}"/>
              </a:ext>
            </a:extLst>
          </p:cNvPr>
          <p:cNvCxnSpPr>
            <a:cxnSpLocks/>
          </p:cNvCxnSpPr>
          <p:nvPr/>
        </p:nvCxnSpPr>
        <p:spPr>
          <a:xfrm>
            <a:off x="647700" y="662734"/>
            <a:ext cx="0" cy="61952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D30B6A-F5FD-E92A-7F79-706006A8BF85}"/>
              </a:ext>
            </a:extLst>
          </p:cNvPr>
          <p:cNvCxnSpPr>
            <a:cxnSpLocks/>
          </p:cNvCxnSpPr>
          <p:nvPr/>
        </p:nvCxnSpPr>
        <p:spPr>
          <a:xfrm>
            <a:off x="730250" y="569636"/>
            <a:ext cx="10985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0F7579-F64E-7C2D-0900-33BEFDD3F4D8}"/>
              </a:ext>
            </a:extLst>
          </p:cNvPr>
          <p:cNvSpPr txBox="1"/>
          <p:nvPr/>
        </p:nvSpPr>
        <p:spPr>
          <a:xfrm rot="16200000">
            <a:off x="-239552" y="3136612"/>
            <a:ext cx="1189729" cy="584775"/>
          </a:xfrm>
          <a:prstGeom prst="rect">
            <a:avLst/>
          </a:prstGeom>
          <a:noFill/>
        </p:spPr>
        <p:txBody>
          <a:bodyPr wrap="square" rtlCol="0">
            <a:spAutoFit/>
          </a:bodyPr>
          <a:lstStyle/>
          <a:p>
            <a:pPr algn="ctr"/>
            <a:r>
              <a:rPr lang="en-US" sz="3200" b="1" dirty="0">
                <a:solidFill>
                  <a:srgbClr val="FF0000"/>
                </a:solidFill>
                <a:latin typeface="Bahnschrift SemiBold Condensed" panose="020B0502040204020203" pitchFamily="34" charset="0"/>
              </a:rPr>
              <a:t>PSF</a:t>
            </a:r>
          </a:p>
        </p:txBody>
      </p:sp>
      <p:sp>
        <p:nvSpPr>
          <p:cNvPr id="17" name="TextBox 16">
            <a:extLst>
              <a:ext uri="{FF2B5EF4-FFF2-40B4-BE49-F238E27FC236}">
                <a16:creationId xmlns:a16="http://schemas.microsoft.com/office/drawing/2014/main" id="{18E0DDBB-E865-0D3A-2794-06688E208C83}"/>
              </a:ext>
            </a:extLst>
          </p:cNvPr>
          <p:cNvSpPr txBox="1"/>
          <p:nvPr/>
        </p:nvSpPr>
        <p:spPr>
          <a:xfrm>
            <a:off x="5429250" y="6597"/>
            <a:ext cx="1333500" cy="584775"/>
          </a:xfrm>
          <a:prstGeom prst="rect">
            <a:avLst/>
          </a:prstGeom>
          <a:noFill/>
        </p:spPr>
        <p:txBody>
          <a:bodyPr wrap="square" rtlCol="0">
            <a:spAutoFit/>
          </a:bodyPr>
          <a:lstStyle/>
          <a:p>
            <a:pPr algn="ctr"/>
            <a:r>
              <a:rPr lang="en-US" sz="3200" b="1" dirty="0">
                <a:solidFill>
                  <a:srgbClr val="FF0000"/>
                </a:solidFill>
                <a:latin typeface="Bahnschrift SemiBold Condensed" panose="020B0502040204020203" pitchFamily="34" charset="0"/>
              </a:rPr>
              <a:t>NSR</a:t>
            </a:r>
          </a:p>
        </p:txBody>
      </p:sp>
    </p:spTree>
    <p:extLst>
      <p:ext uri="{BB962C8B-B14F-4D97-AF65-F5344CB8AC3E}">
        <p14:creationId xmlns:p14="http://schemas.microsoft.com/office/powerpoint/2010/main" val="1686323261"/>
      </p:ext>
    </p:extLst>
  </p:cSld>
  <p:clrMapOvr>
    <a:masterClrMapping/>
  </p:clrMapOvr>
</p:sld>
</file>

<file path=ppt/theme/theme1.xml><?xml version="1.0" encoding="utf-8"?>
<a:theme xmlns:a="http://schemas.openxmlformats.org/drawingml/2006/main" name="SketchLinesVTI">
  <a:themeElements>
    <a:clrScheme name="AnalogousFromRegularSeed_2SEEDS">
      <a:dk1>
        <a:srgbClr val="000000"/>
      </a:dk1>
      <a:lt1>
        <a:srgbClr val="FFFFFF"/>
      </a:lt1>
      <a:dk2>
        <a:srgbClr val="1E2D36"/>
      </a:dk2>
      <a:lt2>
        <a:srgbClr val="E2E6E8"/>
      </a:lt2>
      <a:accent1>
        <a:srgbClr val="B96033"/>
      </a:accent1>
      <a:accent2>
        <a:srgbClr val="CB4550"/>
      </a:accent2>
      <a:accent3>
        <a:srgbClr val="BD9E41"/>
      </a:accent3>
      <a:accent4>
        <a:srgbClr val="32B5AC"/>
      </a:accent4>
      <a:accent5>
        <a:srgbClr val="459CCB"/>
      </a:accent5>
      <a:accent6>
        <a:srgbClr val="3352B9"/>
      </a:accent6>
      <a:hlink>
        <a:srgbClr val="3B8AB2"/>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1333</TotalTime>
  <Words>1268</Words>
  <Application>Microsoft Macintosh PowerPoint</Application>
  <PresentationFormat>Widescreen</PresentationFormat>
  <Paragraphs>127</Paragraphs>
  <Slides>12</Slides>
  <Notes>2</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12</vt:i4>
      </vt:variant>
    </vt:vector>
  </HeadingPairs>
  <TitlesOfParts>
    <vt:vector size="26" baseType="lpstr">
      <vt:lpstr>Meiryo</vt:lpstr>
      <vt:lpstr>Arial</vt:lpstr>
      <vt:lpstr>Bahnschrift Light</vt:lpstr>
      <vt:lpstr>Bahnschrift Light SemiCondensed</vt:lpstr>
      <vt:lpstr>Bahnschrift SemiBold</vt:lpstr>
      <vt:lpstr>Bahnschrift SemiBold Condensed</vt:lpstr>
      <vt:lpstr>Calibri</vt:lpstr>
      <vt:lpstr>Calibri Light</vt:lpstr>
      <vt:lpstr>Cambria Math</vt:lpstr>
      <vt:lpstr>Corbel</vt:lpstr>
      <vt:lpstr>Maku Bold</vt:lpstr>
      <vt:lpstr>Menlo</vt:lpstr>
      <vt:lpstr>SketchLinesVTI</vt:lpstr>
      <vt:lpstr>Office Theme</vt:lpstr>
      <vt:lpstr>Super-resolution motion deblurring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Super-resolution motion deblurring</dc:title>
  <dc:creator>Mark Jeremy Narag</dc:creator>
  <cp:lastModifiedBy>Mark Jeremy Narag</cp:lastModifiedBy>
  <cp:revision>30</cp:revision>
  <dcterms:created xsi:type="dcterms:W3CDTF">2023-03-11T14:54:14Z</dcterms:created>
  <dcterms:modified xsi:type="dcterms:W3CDTF">2023-06-26T03:52:42Z</dcterms:modified>
</cp:coreProperties>
</file>